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61" r:id="rId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ΧΡΙΣΤΙΝΑ ΚΑΤΩΠΟΔΗ" initials="ΧΚ" lastIdx="0" clrIdx="0">
    <p:extLst>
      <p:ext uri="{19B8F6BF-5375-455C-9EA6-DF929625EA0E}">
        <p15:presenceInfo xmlns:p15="http://schemas.microsoft.com/office/powerpoint/2012/main" userId="S-1-5-21-2499576525-2853240682-2746563143-758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318" autoAdjust="0"/>
  </p:normalViewPr>
  <p:slideViewPr>
    <p:cSldViewPr snapToGrid="0">
      <p:cViewPr varScale="1">
        <p:scale>
          <a:sx n="71" d="100"/>
          <a:sy n="71" d="100"/>
        </p:scale>
        <p:origin x="85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8/10/2025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9557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8/10/2025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71694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8/10/2025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55772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8/10/2025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61141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8/10/2025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25406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8/10/2025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61852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8/10/2025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4820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8/10/2025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66814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8/10/2025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7173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8/10/2025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4705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8/10/2025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11719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2824E-7490-4627-A16B-8FE99F923A30}" type="datetimeFigureOut">
              <a:rPr lang="el-GR" smtClean="0"/>
              <a:t>8/10/2025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59767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77D6B2E-37A3-429E-A37C-F30ED6487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1722" y="0"/>
            <a:ext cx="12225952" cy="6868071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41960" y="-3"/>
            <a:ext cx="11772269" cy="6868074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83000"/>
                </a:schemeClr>
              </a:gs>
              <a:gs pos="100000">
                <a:schemeClr val="accent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5200" y="0"/>
            <a:ext cx="3623374" cy="686807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064D5D5-227B-4F66-9AEA-46F570E79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5874" y="-3"/>
            <a:ext cx="12233581" cy="6868076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73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46B67A4-D328-4747-A82B-65E84FA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4484335" y="-861824"/>
            <a:ext cx="6861931" cy="8597859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27000"/>
                </a:srgb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93193">
            <a:off x="1186973" y="1089049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6000"/>
                </a:schemeClr>
              </a:gs>
              <a:gs pos="85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62567" y="818985"/>
            <a:ext cx="6714699" cy="3178689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l-GR" sz="4400" b="1" dirty="0">
                <a:solidFill>
                  <a:srgbClr val="FFFFFF"/>
                </a:solidFill>
                <a:latin typeface="+mn-lt"/>
              </a:rPr>
              <a:t>Ρυθμίσεις Δανείων Χρηματοδοτικών Φορέων</a:t>
            </a:r>
            <a:r>
              <a:rPr lang="el-GR" sz="2400" dirty="0">
                <a:solidFill>
                  <a:schemeClr val="bg1"/>
                </a:solidFill>
                <a:latin typeface="+mn-lt"/>
              </a:rPr>
              <a:t> </a:t>
            </a:r>
            <a:br>
              <a:rPr lang="en-US" sz="4400" b="1" dirty="0">
                <a:solidFill>
                  <a:srgbClr val="FF0000"/>
                </a:solidFill>
                <a:latin typeface="+mn-lt"/>
              </a:rPr>
            </a:br>
            <a:r>
              <a:rPr lang="el-GR" sz="3600" b="1" dirty="0">
                <a:solidFill>
                  <a:schemeClr val="bg1"/>
                </a:solidFill>
                <a:latin typeface="+mn-lt"/>
              </a:rPr>
              <a:t>0</a:t>
            </a:r>
            <a:r>
              <a:rPr lang="en-US" sz="3600" b="1" dirty="0">
                <a:solidFill>
                  <a:schemeClr val="bg1"/>
                </a:solidFill>
                <a:latin typeface="+mn-lt"/>
              </a:rPr>
              <a:t>6.10.202</a:t>
            </a:r>
            <a:r>
              <a:rPr lang="el-GR" sz="3600" b="1" dirty="0">
                <a:solidFill>
                  <a:schemeClr val="bg1"/>
                </a:solidFill>
                <a:latin typeface="+mn-lt"/>
              </a:rPr>
              <a:t>5</a:t>
            </a:r>
            <a:endParaRPr lang="en-US" sz="36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4490110"/>
            <a:ext cx="12217710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5398" y="4810519"/>
            <a:ext cx="7055893" cy="1228496"/>
          </a:xfrm>
        </p:spPr>
        <p:txBody>
          <a:bodyPr>
            <a:normAutofit fontScale="85000" lnSpcReduction="20000"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l-GR" sz="2100" b="1" dirty="0">
                <a:solidFill>
                  <a:srgbClr val="FFFFFF"/>
                </a:solidFill>
              </a:rPr>
              <a:t>Γενική Γραμματεία Χρηματοπιστωτικού Τομέα και Διαχείρισης Ιδιωτικού Χρέους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l-GR" sz="2100" b="1" dirty="0">
                <a:solidFill>
                  <a:srgbClr val="FFFFFF"/>
                </a:solidFill>
              </a:rPr>
              <a:t>Υπουργείο Εθνικής Οικονομίας και Οικονομικών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l-GR" sz="2100" b="1" dirty="0">
                <a:solidFill>
                  <a:srgbClr val="FFFFFF"/>
                </a:solidFill>
              </a:rPr>
              <a:t>Ελληνική Δημοκρατία</a:t>
            </a:r>
            <a:br>
              <a:rPr lang="en-US" sz="1800" dirty="0">
                <a:solidFill>
                  <a:srgbClr val="FFFFFF"/>
                </a:solidFill>
                <a:latin typeface="+mn-lt"/>
              </a:rPr>
            </a:br>
            <a:endParaRPr lang="el-GR" sz="1800" b="1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62E0FA27-7B81-4A55-864F-C6D09564FD18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2" y="0"/>
            <a:ext cx="158751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 rtl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l-GR" sz="40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0054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12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 useBgFill="1">
        <p:nvSpPr>
          <p:cNvPr id="27" name="Rectangle 14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8" name="Rectangle 16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3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9" name="Rectangle 18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30" name="Rectangle 20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4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 dirty="0"/>
          </a:p>
        </p:txBody>
      </p:sp>
      <p:sp>
        <p:nvSpPr>
          <p:cNvPr id="31" name="Freeform: Shape 22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6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31" tIns="45715" rIns="91431" bIns="45715" rtlCol="0" anchor="ctr">
            <a:noAutofit/>
          </a:bodyPr>
          <a:lstStyle/>
          <a:p>
            <a:pPr algn="ctr" rtl="0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2" y="1399944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1704320" y="6455665"/>
            <a:ext cx="448056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fld id="{51543827-C2B0-46E7-89AA-B56A23F9ACD0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l">
                <a:spcAft>
                  <a:spcPts val="600"/>
                </a:spcAft>
              </a:pPr>
              <a:t>2</a:t>
            </a:fld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Ορθογώνιο 4"/>
          <p:cNvSpPr/>
          <p:nvPr/>
        </p:nvSpPr>
        <p:spPr>
          <a:xfrm>
            <a:off x="3065417" y="0"/>
            <a:ext cx="97241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TextBox 18"/>
          <p:cNvSpPr txBox="1"/>
          <p:nvPr/>
        </p:nvSpPr>
        <p:spPr>
          <a:xfrm>
            <a:off x="3353198" y="133376"/>
            <a:ext cx="85938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/>
              <a:t>Από τα €</a:t>
            </a:r>
            <a:r>
              <a:rPr lang="en-US" dirty="0"/>
              <a:t>7</a:t>
            </a:r>
            <a:r>
              <a:rPr lang="el-GR" dirty="0"/>
              <a:t>9,4</a:t>
            </a:r>
            <a:r>
              <a:rPr lang="en-US" dirty="0"/>
              <a:t> </a:t>
            </a:r>
            <a:r>
              <a:rPr lang="el-GR" dirty="0"/>
              <a:t>δις ΜΕΑ που βρίσκονται στους </a:t>
            </a:r>
            <a:r>
              <a:rPr lang="en-US" dirty="0"/>
              <a:t>Servicers </a:t>
            </a:r>
            <a:r>
              <a:rPr lang="el-GR" dirty="0"/>
              <a:t>οι 4 κατέχουν σχεδόν το 90%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/>
              <a:t>…και τους αντιστοιχούν ρυθμίσεις ύψους €190,22 εκ. με 3.144 οφειλέτες για τον Αύγουστο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213860" y="6569287"/>
            <a:ext cx="719288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900" i="1" dirty="0"/>
              <a:t>Σημείωση</a:t>
            </a:r>
            <a:r>
              <a:rPr lang="en-US" sz="900" i="1" dirty="0"/>
              <a:t>: </a:t>
            </a:r>
            <a:r>
              <a:rPr lang="el-GR" sz="900" i="1" dirty="0"/>
              <a:t>Τα γραφήματα στηλών δείχνουν την «παραγωγή» ρυθμίσεων εντός του μήνα αναφοράς σε όρους συνολικού ποσού ανάκτησης </a:t>
            </a:r>
          </a:p>
        </p:txBody>
      </p:sp>
      <p:sp>
        <p:nvSpPr>
          <p:cNvPr id="17" name="1 - Τίτλος"/>
          <p:cNvSpPr txBox="1">
            <a:spLocks/>
          </p:cNvSpPr>
          <p:nvPr/>
        </p:nvSpPr>
        <p:spPr>
          <a:xfrm>
            <a:off x="139337" y="1785257"/>
            <a:ext cx="2921389" cy="218909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rgbClr val="FFFFFF"/>
                </a:solidFill>
                <a:latin typeface="+mn-lt"/>
              </a:rPr>
              <a:t>Servicers</a:t>
            </a:r>
            <a:r>
              <a:rPr lang="el-GR" sz="4000" b="1" dirty="0">
                <a:solidFill>
                  <a:srgbClr val="FFFFFF"/>
                </a:solidFill>
                <a:latin typeface="+mn-lt"/>
              </a:rPr>
              <a:t> (Ι)</a:t>
            </a:r>
            <a:br>
              <a:rPr lang="el-GR" sz="4000" b="1" dirty="0">
                <a:solidFill>
                  <a:srgbClr val="FFFFFF"/>
                </a:solidFill>
                <a:latin typeface="+mn-lt"/>
              </a:rPr>
            </a:br>
            <a:r>
              <a:rPr lang="el-GR" sz="1400" b="1" dirty="0">
                <a:solidFill>
                  <a:srgbClr val="FFFFFF"/>
                </a:solidFill>
                <a:latin typeface="+mn-lt"/>
              </a:rPr>
              <a:t>(στοιχεία Αυγ 2025)</a:t>
            </a:r>
          </a:p>
        </p:txBody>
      </p:sp>
      <p:pic>
        <p:nvPicPr>
          <p:cNvPr id="7" name="Εικόνα 6">
            <a:extLst>
              <a:ext uri="{FF2B5EF4-FFF2-40B4-BE49-F238E27FC236}">
                <a16:creationId xmlns:a16="http://schemas.microsoft.com/office/drawing/2014/main" id="{BF5345C2-0D5E-4EE8-A2A2-D7C820EA1A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5055" y="1056706"/>
            <a:ext cx="4616195" cy="2591351"/>
          </a:xfrm>
          <a:prstGeom prst="rect">
            <a:avLst/>
          </a:prstGeom>
        </p:spPr>
      </p:pic>
      <p:pic>
        <p:nvPicPr>
          <p:cNvPr id="2" name="Εικόνα 1">
            <a:extLst>
              <a:ext uri="{FF2B5EF4-FFF2-40B4-BE49-F238E27FC236}">
                <a16:creationId xmlns:a16="http://schemas.microsoft.com/office/drawing/2014/main" id="{ED395235-8BE2-4C8C-BB83-4103C9C3E0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4143" y="3853779"/>
            <a:ext cx="8999480" cy="2609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635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12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 useBgFill="1">
        <p:nvSpPr>
          <p:cNvPr id="27" name="Rectangle 14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8" name="Rectangle 16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3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9" name="Rectangle 18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30" name="Rectangle 20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4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 dirty="0"/>
          </a:p>
        </p:txBody>
      </p:sp>
      <p:sp>
        <p:nvSpPr>
          <p:cNvPr id="31" name="Freeform: Shape 22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6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31" tIns="45715" rIns="91431" bIns="45715" rtlCol="0" anchor="ctr">
            <a:noAutofit/>
          </a:bodyPr>
          <a:lstStyle/>
          <a:p>
            <a:pPr algn="ctr" rtl="0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2" y="1399944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1704320" y="6455665"/>
            <a:ext cx="448056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fld id="{51543827-C2B0-46E7-89AA-B56A23F9ACD0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l">
                <a:spcAft>
                  <a:spcPts val="600"/>
                </a:spcAft>
              </a:pPr>
              <a:t>3</a:t>
            </a:fld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Ορθογώνιο 4"/>
          <p:cNvSpPr/>
          <p:nvPr/>
        </p:nvSpPr>
        <p:spPr>
          <a:xfrm>
            <a:off x="3065417" y="0"/>
            <a:ext cx="97241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TextBox 18"/>
          <p:cNvSpPr txBox="1"/>
          <p:nvPr/>
        </p:nvSpPr>
        <p:spPr>
          <a:xfrm>
            <a:off x="3353198" y="133376"/>
            <a:ext cx="83511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/>
              <a:t>Το 54% των ρυθμίσεων (σε ποσά</a:t>
            </a:r>
            <a:r>
              <a:rPr lang="en-US" dirty="0"/>
              <a:t>) </a:t>
            </a:r>
            <a:r>
              <a:rPr lang="el-GR" dirty="0"/>
              <a:t>αφορά οφειλές στεγαστικών δανείων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/>
              <a:t>Στεγαστικά στην πλειοψηφία για </a:t>
            </a:r>
            <a:r>
              <a:rPr lang="en-US" dirty="0" err="1"/>
              <a:t>Cepal</a:t>
            </a:r>
            <a:r>
              <a:rPr lang="el-GR" dirty="0"/>
              <a:t>, </a:t>
            </a:r>
            <a:r>
              <a:rPr lang="en-US" dirty="0" err="1"/>
              <a:t>DoValue</a:t>
            </a:r>
            <a:r>
              <a:rPr lang="en-US" dirty="0"/>
              <a:t> </a:t>
            </a:r>
            <a:endParaRPr lang="el-G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/>
              <a:t>Καταναλωτικά για </a:t>
            </a:r>
            <a:r>
              <a:rPr lang="en-US" dirty="0" err="1"/>
              <a:t>Intrum</a:t>
            </a:r>
            <a:endParaRPr lang="el-GR" dirty="0"/>
          </a:p>
        </p:txBody>
      </p:sp>
      <p:sp>
        <p:nvSpPr>
          <p:cNvPr id="16" name="1 - Τίτλος"/>
          <p:cNvSpPr txBox="1">
            <a:spLocks/>
          </p:cNvSpPr>
          <p:nvPr/>
        </p:nvSpPr>
        <p:spPr>
          <a:xfrm>
            <a:off x="139337" y="1785257"/>
            <a:ext cx="2921389" cy="218909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rgbClr val="FFFFFF"/>
                </a:solidFill>
                <a:latin typeface="+mn-lt"/>
              </a:rPr>
              <a:t>Servicers</a:t>
            </a:r>
            <a:r>
              <a:rPr lang="el-GR" sz="4000" b="1" dirty="0">
                <a:solidFill>
                  <a:srgbClr val="FFFFFF"/>
                </a:solidFill>
                <a:latin typeface="+mn-lt"/>
              </a:rPr>
              <a:t> (ΙΙ)</a:t>
            </a:r>
            <a:br>
              <a:rPr lang="el-GR" sz="4000" b="1" dirty="0">
                <a:solidFill>
                  <a:srgbClr val="FFFFFF"/>
                </a:solidFill>
                <a:latin typeface="+mn-lt"/>
              </a:rPr>
            </a:br>
            <a:r>
              <a:rPr lang="el-GR" sz="1400" b="1" dirty="0">
                <a:solidFill>
                  <a:srgbClr val="FFFFFF"/>
                </a:solidFill>
                <a:latin typeface="+mn-lt"/>
              </a:rPr>
              <a:t>(στοιχεία Αυγ 2025)</a:t>
            </a:r>
          </a:p>
        </p:txBody>
      </p:sp>
      <p:pic>
        <p:nvPicPr>
          <p:cNvPr id="2" name="Εικόνα 1">
            <a:extLst>
              <a:ext uri="{FF2B5EF4-FFF2-40B4-BE49-F238E27FC236}">
                <a16:creationId xmlns:a16="http://schemas.microsoft.com/office/drawing/2014/main" id="{C1931FDC-77C8-4238-A940-E8135B24AE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4044" y="1250995"/>
            <a:ext cx="9012206" cy="5120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41821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yR8xTmHTBOMdux6p2maSA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4529</TotalTime>
  <Words>123</Words>
  <Application>Microsoft Office PowerPoint</Application>
  <PresentationFormat>Ευρεία οθόνη</PresentationFormat>
  <Paragraphs>14</Paragraphs>
  <Slides>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Θέμα του Office</vt:lpstr>
      <vt:lpstr>Ρυθμίσεις Δανείων Χρηματοδοτικών Φορέων  06.10.2025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ΧΡΙΣΤΙΝΑ ΚΑΤΩΠΟΔΗ</dc:creator>
  <cp:lastModifiedBy>Νεφέλη Θάνου</cp:lastModifiedBy>
  <cp:revision>97</cp:revision>
  <dcterms:created xsi:type="dcterms:W3CDTF">2024-06-03T14:29:32Z</dcterms:created>
  <dcterms:modified xsi:type="dcterms:W3CDTF">2025-10-08T09:10:39Z</dcterms:modified>
</cp:coreProperties>
</file>