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9" r:id="rId2"/>
    <p:sldId id="256" r:id="rId3"/>
    <p:sldId id="257" r:id="rId4"/>
    <p:sldId id="258" r:id="rId5"/>
  </p:sldIdLst>
  <p:sldSz cx="12192000" cy="6858000"/>
  <p:notesSz cx="6819900" cy="99187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3164"/>
    <a:srgbClr val="00ABD1"/>
    <a:srgbClr val="03A6CB"/>
    <a:srgbClr val="01588D"/>
    <a:srgbClr val="64B345"/>
    <a:srgbClr val="EC6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Φωτεινό στυλ 2 - Έμφαση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Φωτεινό στυλ 1 - Έμφαση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Φωτεινό στυλ 2 - Έμφαση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588"/>
  </p:normalViewPr>
  <p:slideViewPr>
    <p:cSldViewPr snapToGrid="0">
      <p:cViewPr varScale="1">
        <p:scale>
          <a:sx n="168" d="100"/>
          <a:sy n="168" d="100"/>
        </p:scale>
        <p:origin x="107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5290" cy="4976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1"/>
            <a:ext cx="2955290" cy="4976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BFDB7-3218-0B47-A376-62B6307DCF7E}" type="datetimeFigureOut">
              <a:rPr lang="en-GR" smtClean="0"/>
              <a:t>28/7/26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1" y="4773374"/>
            <a:ext cx="5455920" cy="390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59547-66D5-CC4E-987C-32F514AE756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09491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6CD65-2207-A2A0-1AE0-BEA2210E4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05EF46-6291-4728-9DEE-E0DA53C7AF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4BFBF-900A-5FE9-73F9-76496ADBD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76FF6-7AE0-7DF8-57D9-AA1662CD8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AF466-E834-6DC0-EF7B-BA73E851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4445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71695-2619-F584-3CED-9264922FF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462788-EAF2-6F2E-D482-950F78ABA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115E15-D232-AC95-9A58-DB624BD1F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2F5D1-7A0A-F6FF-48F3-13A3D7CD1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68CA8-01F3-BAD9-43B9-A1503047E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82185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649F59-54B0-E087-DF3C-8BC04111B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5D53AE-51E5-A0CA-4DBC-19EC31C2CE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13AE9-8519-FBBB-4F97-B5FB34B44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7760D-558E-C8C3-6E0D-D5B8521D6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F9615-3804-F7F3-7FD0-DA6350133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9632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DA534-9FF4-3248-870D-87FFFC4F5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8A58E-368C-E3E0-C00E-CBB83FBB1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B2C8A-CA5A-026C-36EA-08417E4D0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DE2EF-5341-0AC6-54DA-EA0CBC7F9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FB948-68A9-77E8-ABAE-64DD26D92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70805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D8F40-55DD-6328-64B8-30177B3A3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A8793-F647-A540-D549-E1ACEFD82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19B15-BD4A-6ED6-3CFE-5BE857D4D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C0914-69DB-2B8A-49EE-B257FE5F4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D3968-FC26-E36D-4596-83B583E22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6246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440C3-E84E-81A5-E845-FAB8160D2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7D49D-6915-292E-EDB6-093C1FAF6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FE3DB6-9FD6-E735-A291-25363B36F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AD47FF-9B1C-8C28-2E5A-574F90E56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704C39-83D6-61E7-3AED-7E9A103F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9C4E74-591C-78C4-62F5-1DA9FB3E3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62173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2B82-14EE-107E-F5BE-C1ECD2615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DA7ED9-C9EE-184F-5851-3CF0B0EC4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FEE24-563F-7033-994C-F29AF581E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DAAB3-9243-EDE1-FF84-20CE7D2E3B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7762E4-5221-F115-74FF-9933A4CC54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AB8B8E-19F5-9F30-E005-BB0F96EF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4A3D4D-7A01-C351-CA12-499EEC4B5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2426EF-DC5E-5C55-3CF2-0057F7BD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9644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5B6F9-287A-21F3-F528-7C2ACBBB6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2315B-9C65-F5BD-88DC-194B842E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0AF4C9-4626-3130-6B7C-833623290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56251-33C1-D47F-8BD8-472EC10F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71084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9BDB10-DC91-3B58-5B19-A6EBA4B02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A67AAC-DE36-05D2-1076-89D1CFC5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FAE2C-E3C7-E66D-A8D0-894F213DA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5272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3D81F-5552-587C-7ADD-48769B42B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59D20-9DC3-F5B9-7092-91C94AA0C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6498BE-DCF2-FF8C-AE58-8A020BE2E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C95D4-6A17-C4F2-956E-02DE593ED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65E82F-887F-49D9-118F-19E879D1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F4081-F506-3674-A667-12322BB1C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82342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A3E5C-0D58-29D6-6B1E-E7E5D4E2B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64D5FC-A118-1658-A3CB-01E8AAE98B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A6A3EE-9BE0-ECF2-98DE-32BD5AD87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0BC557-0AB9-3B23-8855-093F1A3CD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F04FE-D60B-49C9-B2DC-6FE8AB158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9376D-514B-65F8-018A-A4CB04EE3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77131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CBEF51-6E15-894E-89AF-4DCEC591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1329E-BEC0-0CB6-0665-670342FE35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9F89B-3CBE-0A47-AEBA-F66A3151341B}" type="datetimeFigureOut">
              <a:rPr lang="en-GR" smtClean="0"/>
              <a:t>28/7/26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34702-0840-59B3-397E-4487A01DDD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E006C-6091-7A04-938B-271405D52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2126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C28A9B-5325-7C8D-316F-30C93C986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35F43D-6B38-A632-165E-84A1C18D757F}"/>
              </a:ext>
            </a:extLst>
          </p:cNvPr>
          <p:cNvSpPr txBox="1"/>
          <p:nvPr/>
        </p:nvSpPr>
        <p:spPr>
          <a:xfrm>
            <a:off x="274320" y="1282269"/>
            <a:ext cx="1176250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900" b="1" dirty="0">
                <a:solidFill>
                  <a:srgbClr val="03A6CB"/>
                </a:solidFill>
              </a:rPr>
              <a:t>ΛΙΜΝΟΔΕΞΑΜΕΝΗ ΧΟΧΛΑΚΙΩΝ ΝΟΜΟΥ ΛΑΣΙΘΙΟΥ ΚΑΙ ΣΥΝΟΔΑ ΕΡΓΑ – </a:t>
            </a:r>
          </a:p>
          <a:p>
            <a:pPr algn="ctr"/>
            <a:r>
              <a:rPr lang="el-GR" sz="1900" b="1" dirty="0">
                <a:solidFill>
                  <a:srgbClr val="03A6CB"/>
                </a:solidFill>
              </a:rPr>
              <a:t>ΦΡΑΓΜΑ ΑΓ. ΙΩΑΝΝΗ ΙΕΡΑΠΕΤΡΑΣ ΝΟΜΟΥ ΛΑΣΙΘΙΟΥ</a:t>
            </a:r>
          </a:p>
          <a:p>
            <a:pPr algn="ctr"/>
            <a:r>
              <a:rPr lang="el-GR" sz="1900" b="1" dirty="0">
                <a:solidFill>
                  <a:srgbClr val="03A6CB"/>
                </a:solidFill>
              </a:rPr>
              <a:t>ΚΑΙ ΒΑΣΙΚΑ ΕΡΓΑ ΑΞΙΟΠΟΙΗΣΗΣ ΑΡΔΕΥΤΙΚΟΥ ΝΕΡΟΥ</a:t>
            </a:r>
            <a:endParaRPr lang="el-GR" sz="1900" dirty="0">
              <a:solidFill>
                <a:srgbClr val="03A6CB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8E0F2E-EFDD-7953-C817-B88363B24CAF}"/>
              </a:ext>
            </a:extLst>
          </p:cNvPr>
          <p:cNvSpPr txBox="1"/>
          <p:nvPr/>
        </p:nvSpPr>
        <p:spPr>
          <a:xfrm>
            <a:off x="1" y="288229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i="0" u="none" strike="noStrike" dirty="0">
                <a:solidFill>
                  <a:srgbClr val="033164"/>
                </a:solidFill>
                <a:effectLst/>
              </a:rPr>
              <a:t>ΥΠΟΓΡΑΦΗ ΣΥΜΒΑΣΗΣ</a:t>
            </a:r>
            <a:endParaRPr lang="en-GR" sz="2800" b="1" dirty="0">
              <a:solidFill>
                <a:srgbClr val="033164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326802-1DC2-9683-E03B-C20D29143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638" y="4022637"/>
            <a:ext cx="5475065" cy="173769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6EB70C-9262-BAAA-5AEE-C4EC33C72C17}"/>
              </a:ext>
            </a:extLst>
          </p:cNvPr>
          <p:cNvCxnSpPr/>
          <p:nvPr/>
        </p:nvCxnSpPr>
        <p:spPr>
          <a:xfrm>
            <a:off x="5677593" y="1272612"/>
            <a:ext cx="573578" cy="0"/>
          </a:xfrm>
          <a:prstGeom prst="line">
            <a:avLst/>
          </a:prstGeom>
          <a:ln w="19050">
            <a:solidFill>
              <a:srgbClr val="00AB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AC461AA-2198-F32D-7F74-FD48B12CF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86949"/>
            <a:ext cx="2438400" cy="7493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1BA2E-9EF0-6C00-7512-11A4224F81DB}"/>
              </a:ext>
            </a:extLst>
          </p:cNvPr>
          <p:cNvCxnSpPr/>
          <p:nvPr/>
        </p:nvCxnSpPr>
        <p:spPr>
          <a:xfrm>
            <a:off x="5677593" y="2236888"/>
            <a:ext cx="573578" cy="0"/>
          </a:xfrm>
          <a:prstGeom prst="line">
            <a:avLst/>
          </a:prstGeom>
          <a:ln w="19050">
            <a:solidFill>
              <a:srgbClr val="00AB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FBF745-39F1-EF75-E9C6-0BAAAC47D7AB}"/>
              </a:ext>
            </a:extLst>
          </p:cNvPr>
          <p:cNvSpPr txBox="1"/>
          <p:nvPr/>
        </p:nvSpPr>
        <p:spPr>
          <a:xfrm>
            <a:off x="1" y="3376609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0" i="0" u="none" strike="noStrike" dirty="0">
                <a:solidFill>
                  <a:srgbClr val="000000"/>
                </a:solidFill>
                <a:effectLst/>
              </a:rPr>
              <a:t>Αθήνα, 30/7/2026</a:t>
            </a:r>
            <a:endParaRPr lang="en-GR" b="1" dirty="0"/>
          </a:p>
        </p:txBody>
      </p:sp>
    </p:spTree>
    <p:extLst>
      <p:ext uri="{BB962C8B-B14F-4D97-AF65-F5344CB8AC3E}">
        <p14:creationId xmlns:p14="http://schemas.microsoft.com/office/powerpoint/2010/main" val="3833594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2D3F9EF-0C75-73B3-2732-FD9805D70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4A89EB-34E6-FAA9-D4B9-26D14CC25A9B}"/>
              </a:ext>
            </a:extLst>
          </p:cNvPr>
          <p:cNvSpPr txBox="1"/>
          <p:nvPr/>
        </p:nvSpPr>
        <p:spPr>
          <a:xfrm>
            <a:off x="274320" y="1282269"/>
            <a:ext cx="1176250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900" b="1" dirty="0">
                <a:solidFill>
                  <a:srgbClr val="03A6CB"/>
                </a:solidFill>
              </a:rPr>
              <a:t>ΛΙΜΝΟΔΕΞΑΜΕΝΗ ΧΟΧΛΑΚΙΩΝ ΝΟΜΟΥ ΛΑΣΙΘΙΟΥ ΚΑΙ ΣΥΝΟΔΑ ΕΡΓΑ – </a:t>
            </a:r>
          </a:p>
          <a:p>
            <a:pPr algn="ctr"/>
            <a:r>
              <a:rPr lang="el-GR" sz="1900" b="1" dirty="0">
                <a:solidFill>
                  <a:srgbClr val="03A6CB"/>
                </a:solidFill>
              </a:rPr>
              <a:t>ΦΡΑΓΜΑ ΑΓ. ΙΩΑΝΝΗ ΙΕΡΑΠΕΤΡΑΣ ΝΟΜΟΥ ΛΑΣΙΘΙΟΥ</a:t>
            </a:r>
          </a:p>
          <a:p>
            <a:pPr algn="ctr"/>
            <a:r>
              <a:rPr lang="el-GR" sz="1900" b="1" dirty="0">
                <a:solidFill>
                  <a:srgbClr val="03A6CB"/>
                </a:solidFill>
              </a:rPr>
              <a:t>ΚΑΙ ΒΑΣΙΚΑ ΕΡΓΑ ΑΞΙΟΠΟΙΗΣΗΣ ΑΡΔΕΥΤΙΚΟΥ ΝΕΡΟΥ</a:t>
            </a:r>
            <a:endParaRPr lang="el-GR" sz="1900" dirty="0">
              <a:solidFill>
                <a:srgbClr val="03A6C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473708-B4A8-07BE-8938-9DE27362E3C4}"/>
              </a:ext>
            </a:extLst>
          </p:cNvPr>
          <p:cNvSpPr txBox="1"/>
          <p:nvPr/>
        </p:nvSpPr>
        <p:spPr>
          <a:xfrm>
            <a:off x="1" y="248388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/>
              <a:t>Συνολικός π/υ έργου</a:t>
            </a:r>
            <a:r>
              <a:rPr lang="el-GR" sz="2800" b="1" dirty="0"/>
              <a:t>: </a:t>
            </a:r>
            <a:r>
              <a:rPr lang="el-GR" sz="3200" b="1" dirty="0"/>
              <a:t>87.898.900 €</a:t>
            </a:r>
            <a:r>
              <a:rPr lang="el-GR" sz="2800" b="1" dirty="0"/>
              <a:t> </a:t>
            </a:r>
            <a:endParaRPr lang="en-GR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54681C-4BAC-E220-15F7-C9B9D1210231}"/>
              </a:ext>
            </a:extLst>
          </p:cNvPr>
          <p:cNvSpPr txBox="1"/>
          <p:nvPr/>
        </p:nvSpPr>
        <p:spPr>
          <a:xfrm>
            <a:off x="3332647" y="3068657"/>
            <a:ext cx="75872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• 18.582.900 € </a:t>
            </a:r>
            <a:r>
              <a:rPr lang="el-GR" sz="2400" dirty="0"/>
              <a:t>χρηματοδοτική συμβολή δημοσίου </a:t>
            </a:r>
          </a:p>
          <a:p>
            <a:r>
              <a:rPr lang="el-GR" sz="2400" b="1" dirty="0"/>
              <a:t>• 69.316.000 € </a:t>
            </a:r>
            <a:r>
              <a:rPr lang="el-GR" sz="2400" dirty="0"/>
              <a:t>πληρωμές διαθεσιμότητας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C069C8-8641-0935-87EC-6B29EF2D4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670" y="3949532"/>
            <a:ext cx="6295002" cy="199792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BD8021B-B1A3-63E2-23DC-956F825378F5}"/>
              </a:ext>
            </a:extLst>
          </p:cNvPr>
          <p:cNvCxnSpPr/>
          <p:nvPr/>
        </p:nvCxnSpPr>
        <p:spPr>
          <a:xfrm>
            <a:off x="5677593" y="1272612"/>
            <a:ext cx="573578" cy="0"/>
          </a:xfrm>
          <a:prstGeom prst="line">
            <a:avLst/>
          </a:prstGeom>
          <a:ln w="19050">
            <a:solidFill>
              <a:srgbClr val="00AB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9E637A8-0457-161E-0B95-D1F6FB849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86949"/>
            <a:ext cx="2438400" cy="7493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01DD8CC-82DB-F85A-635C-A1841640326E}"/>
              </a:ext>
            </a:extLst>
          </p:cNvPr>
          <p:cNvCxnSpPr/>
          <p:nvPr/>
        </p:nvCxnSpPr>
        <p:spPr>
          <a:xfrm>
            <a:off x="5677593" y="2236888"/>
            <a:ext cx="573578" cy="0"/>
          </a:xfrm>
          <a:prstGeom prst="line">
            <a:avLst/>
          </a:prstGeom>
          <a:ln w="19050">
            <a:solidFill>
              <a:srgbClr val="00AB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411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28E782F-65CF-12AB-234A-693F99F2F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DB0083-1826-30AC-FF51-24F661D4EB8D}"/>
              </a:ext>
            </a:extLst>
          </p:cNvPr>
          <p:cNvSpPr txBox="1"/>
          <p:nvPr/>
        </p:nvSpPr>
        <p:spPr>
          <a:xfrm>
            <a:off x="5178073" y="3387233"/>
            <a:ext cx="75872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Δ.Δ. ΠΑΛΙΟΚΑΣΤΡΟΥ, Δ. ΙΤΑΝΟΥ Π.Ε. ΛΑΣΙΘΙΟΥ</a:t>
            </a:r>
          </a:p>
          <a:p>
            <a:r>
              <a:rPr lang="el-GR" b="1" dirty="0"/>
              <a:t>ΚΑΙ ΣΥΝΟΔΑ ΕΡΓΑ</a:t>
            </a:r>
          </a:p>
          <a:p>
            <a:r>
              <a:rPr lang="el-GR" dirty="0"/>
              <a:t>•</a:t>
            </a:r>
            <a:r>
              <a:rPr lang="en-US" dirty="0"/>
              <a:t> </a:t>
            </a:r>
            <a:r>
              <a:rPr lang="el-GR" dirty="0"/>
              <a:t>ΛΙΜΝΟΔΕΞΑΜΕΝΗ (840.700 μ3 ΟΓΚΟΣ)</a:t>
            </a:r>
          </a:p>
          <a:p>
            <a:r>
              <a:rPr lang="el-GR" dirty="0"/>
              <a:t>•</a:t>
            </a:r>
            <a:r>
              <a:rPr lang="en-US" dirty="0"/>
              <a:t> </a:t>
            </a:r>
            <a:r>
              <a:rPr lang="el-GR" dirty="0"/>
              <a:t>50 ΧΙΛΙΟΜΕΤΡΑ ΥΠΟΓΕΙΩΝ ΑΓΩΓΩΝ</a:t>
            </a:r>
          </a:p>
          <a:p>
            <a:r>
              <a:rPr lang="el-GR" dirty="0"/>
              <a:t>•</a:t>
            </a:r>
            <a:r>
              <a:rPr lang="en-US" dirty="0"/>
              <a:t> </a:t>
            </a:r>
            <a:r>
              <a:rPr lang="el-GR" dirty="0"/>
              <a:t>6.000 ΣΤΡΕΜΜΑΤΑ ΓΗΣ</a:t>
            </a:r>
          </a:p>
          <a:p>
            <a:r>
              <a:rPr lang="el-GR" dirty="0"/>
              <a:t>•</a:t>
            </a:r>
            <a:r>
              <a:rPr lang="en-US" dirty="0"/>
              <a:t> </a:t>
            </a:r>
            <a:r>
              <a:rPr lang="el-GR" dirty="0"/>
              <a:t>ΗΛΕΚΤΡΟΝΙΚΟ ΔΙΚΤΥΟ ΔΙΑΧΕΙΡΙΣΗΣ (</a:t>
            </a:r>
            <a:r>
              <a:rPr lang="en-US" dirty="0"/>
              <a:t>IoT)</a:t>
            </a:r>
          </a:p>
          <a:p>
            <a:r>
              <a:rPr lang="en-US" dirty="0"/>
              <a:t>• 25 </a:t>
            </a:r>
            <a:r>
              <a:rPr lang="el-GR" dirty="0"/>
              <a:t>ΕΤΗ ΔΙΑΡΚΕΙΑ ΠΑΡΑΧΩΡΗΣΗΣ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5D975F-F21C-EB1D-F824-CCEF9C463816}"/>
              </a:ext>
            </a:extLst>
          </p:cNvPr>
          <p:cNvSpPr txBox="1"/>
          <p:nvPr/>
        </p:nvSpPr>
        <p:spPr>
          <a:xfrm>
            <a:off x="5169759" y="2855702"/>
            <a:ext cx="7587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rgbClr val="033164"/>
                </a:solidFill>
              </a:rPr>
              <a:t>ΛΙΜΝΟΔΕΞΑΜΕΝΗ ΧΟΧΛΑΚΙΩΝ</a:t>
            </a:r>
            <a:endParaRPr lang="el-GR" sz="2800" dirty="0">
              <a:solidFill>
                <a:srgbClr val="03316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20437B-5736-ED9A-179B-DEB3404A360C}"/>
              </a:ext>
            </a:extLst>
          </p:cNvPr>
          <p:cNvSpPr txBox="1"/>
          <p:nvPr/>
        </p:nvSpPr>
        <p:spPr>
          <a:xfrm>
            <a:off x="274320" y="1282269"/>
            <a:ext cx="1176250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900" b="1" dirty="0">
                <a:solidFill>
                  <a:srgbClr val="03A6CB"/>
                </a:solidFill>
              </a:rPr>
              <a:t>ΛΙΜΝΟΔΕΞΑΜΕΝΗ ΧΟΧΛΑΚΙΩΝ ΝΟΜΟΥ ΛΑΣΙΘΙΟΥ ΚΑΙ ΣΥΝΟΔΑ ΕΡΓΑ – </a:t>
            </a:r>
          </a:p>
          <a:p>
            <a:pPr algn="ctr"/>
            <a:r>
              <a:rPr lang="el-GR" sz="1900" b="1" dirty="0">
                <a:solidFill>
                  <a:srgbClr val="03A6CB"/>
                </a:solidFill>
              </a:rPr>
              <a:t>ΦΡΑΓΜΑ ΑΓ. ΙΩΑΝΝΗ ΙΕΡΑΠΕΤΡΑΣ ΝΟΜΟΥ ΛΑΣΙΘΙΟΥ</a:t>
            </a:r>
          </a:p>
          <a:p>
            <a:pPr algn="ctr"/>
            <a:r>
              <a:rPr lang="el-GR" sz="1900" b="1" dirty="0">
                <a:solidFill>
                  <a:srgbClr val="03A6CB"/>
                </a:solidFill>
              </a:rPr>
              <a:t>ΚΑΙ ΒΑΣΙΚΑ ΕΡΓΑ ΑΞΙΟΠΟΙΗΣΗΣ ΑΡΔΕΥΤΙΚΟΥ ΝΕΡΟΥ</a:t>
            </a:r>
            <a:endParaRPr lang="el-GR" sz="1900" dirty="0">
              <a:solidFill>
                <a:srgbClr val="03A6CB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ABE97A-D73C-75A1-100B-25C3B488EC91}"/>
              </a:ext>
            </a:extLst>
          </p:cNvPr>
          <p:cNvCxnSpPr/>
          <p:nvPr/>
        </p:nvCxnSpPr>
        <p:spPr>
          <a:xfrm>
            <a:off x="5677593" y="1272612"/>
            <a:ext cx="573578" cy="0"/>
          </a:xfrm>
          <a:prstGeom prst="line">
            <a:avLst/>
          </a:prstGeom>
          <a:ln w="19050">
            <a:solidFill>
              <a:srgbClr val="00AB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D0BA1F-69C2-7F90-E739-5E8BD741E36B}"/>
              </a:ext>
            </a:extLst>
          </p:cNvPr>
          <p:cNvCxnSpPr/>
          <p:nvPr/>
        </p:nvCxnSpPr>
        <p:spPr>
          <a:xfrm>
            <a:off x="5651270" y="5913574"/>
            <a:ext cx="573578" cy="0"/>
          </a:xfrm>
          <a:prstGeom prst="line">
            <a:avLst/>
          </a:prstGeom>
          <a:ln w="9525">
            <a:solidFill>
              <a:srgbClr val="00AB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F90B2F5F-7146-9659-27F4-666F1EF2E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50" y="2893459"/>
            <a:ext cx="4297341" cy="16419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F65141-C377-608D-AC5B-F18A5E19F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86949"/>
            <a:ext cx="2438400" cy="74930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394BA5-569B-E6F7-8C6C-E901CBC9495B}"/>
              </a:ext>
            </a:extLst>
          </p:cNvPr>
          <p:cNvCxnSpPr/>
          <p:nvPr/>
        </p:nvCxnSpPr>
        <p:spPr>
          <a:xfrm>
            <a:off x="5677593" y="2236888"/>
            <a:ext cx="573578" cy="0"/>
          </a:xfrm>
          <a:prstGeom prst="line">
            <a:avLst/>
          </a:prstGeom>
          <a:ln w="19050">
            <a:solidFill>
              <a:srgbClr val="00AB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751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92EA6CD-83C9-1A87-2ECC-ECD5F81A5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85DAED-4F52-B9DD-6288-6BF57CA8C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13" y="2883276"/>
            <a:ext cx="4311223" cy="16419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35AE3A-1E89-AD81-E708-7A90889D5ED9}"/>
              </a:ext>
            </a:extLst>
          </p:cNvPr>
          <p:cNvSpPr txBox="1"/>
          <p:nvPr/>
        </p:nvSpPr>
        <p:spPr>
          <a:xfrm>
            <a:off x="5178073" y="3387233"/>
            <a:ext cx="75872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ΙΕΡΑΠΕΤΡΑΣ Π.Ε.ΛΑΣΙΘΙΟΥ</a:t>
            </a:r>
            <a:r>
              <a:rPr lang="en-US" b="1" dirty="0"/>
              <a:t> </a:t>
            </a:r>
            <a:r>
              <a:rPr lang="el-GR" b="1" dirty="0"/>
              <a:t>ΚΑΙ ΒΑΣΙΚΑ ΕΡΓΑ</a:t>
            </a:r>
            <a:br>
              <a:rPr lang="en-US" b="1" dirty="0"/>
            </a:br>
            <a:r>
              <a:rPr lang="el-GR" b="1" dirty="0"/>
              <a:t>ΑΞΙΟΠΟΙΗΣΗΣ ΑΡΔΕΥΤΙΚΟΥ  ΝΕΡΟΥ</a:t>
            </a:r>
          </a:p>
          <a:p>
            <a:r>
              <a:rPr lang="el-GR" dirty="0"/>
              <a:t>•</a:t>
            </a:r>
            <a:r>
              <a:rPr lang="en-US" dirty="0"/>
              <a:t> </a:t>
            </a:r>
            <a:r>
              <a:rPr lang="el-GR" dirty="0"/>
              <a:t>ΦΡΑΓΜΑ (52 </a:t>
            </a:r>
            <a:r>
              <a:rPr lang="en-US" dirty="0"/>
              <a:t>m </a:t>
            </a:r>
            <a:r>
              <a:rPr lang="el-GR" dirty="0"/>
              <a:t>ΥΨΟΣ, 1.775.000 μ3 ΟΓΚΟΣ)</a:t>
            </a:r>
          </a:p>
          <a:p>
            <a:r>
              <a:rPr lang="el-GR" dirty="0"/>
              <a:t>•</a:t>
            </a:r>
            <a:r>
              <a:rPr lang="en-US" dirty="0"/>
              <a:t> </a:t>
            </a:r>
            <a:r>
              <a:rPr lang="el-GR" dirty="0"/>
              <a:t>70 ΧΙΛΙΟΜΕΤΡΑ ΥΠΟΓΕΙΩΝ ΑΓΩΓΩΝ</a:t>
            </a:r>
          </a:p>
          <a:p>
            <a:r>
              <a:rPr lang="el-GR" dirty="0"/>
              <a:t>•</a:t>
            </a:r>
            <a:r>
              <a:rPr lang="en-US" dirty="0"/>
              <a:t> </a:t>
            </a:r>
            <a:r>
              <a:rPr lang="el-GR" dirty="0"/>
              <a:t>7.500 ΣΤΡΕΜΜΑΤΑ ΓΗΣ</a:t>
            </a:r>
          </a:p>
          <a:p>
            <a:r>
              <a:rPr lang="el-GR" dirty="0"/>
              <a:t>•</a:t>
            </a:r>
            <a:r>
              <a:rPr lang="en-US" dirty="0"/>
              <a:t> </a:t>
            </a:r>
            <a:r>
              <a:rPr lang="el-GR" dirty="0"/>
              <a:t>ΗΛΕΚΤΡΟΝΙΚΟ ΔΙΚΤΥΟ ΔΙΑΧΕΙΡΙΣΗΣ (</a:t>
            </a:r>
            <a:r>
              <a:rPr lang="en-US" dirty="0"/>
              <a:t>IoT)</a:t>
            </a:r>
          </a:p>
          <a:p>
            <a:r>
              <a:rPr lang="en-US" dirty="0"/>
              <a:t>• 25 </a:t>
            </a:r>
            <a:r>
              <a:rPr lang="el-GR" dirty="0"/>
              <a:t>ΕΤΗ ΔΙΑΡΚΕΙΑ ΠΑΡΑΧΩΡΗΣΗΣ</a:t>
            </a:r>
          </a:p>
          <a:p>
            <a:endParaRPr lang="el-G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B15827-9610-A414-514E-C22EDBCD6DD2}"/>
              </a:ext>
            </a:extLst>
          </p:cNvPr>
          <p:cNvSpPr txBox="1"/>
          <p:nvPr/>
        </p:nvSpPr>
        <p:spPr>
          <a:xfrm>
            <a:off x="5169759" y="2855702"/>
            <a:ext cx="7587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rgbClr val="033164"/>
                </a:solidFill>
              </a:rPr>
              <a:t>ΦΡΑΓΜΑ ΑΓ. ΙΩΑΝΝΗ</a:t>
            </a:r>
            <a:endParaRPr lang="el-GR" sz="2800" dirty="0">
              <a:solidFill>
                <a:srgbClr val="03316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52DCB9-D840-B16D-C5AD-56D20D517C46}"/>
              </a:ext>
            </a:extLst>
          </p:cNvPr>
          <p:cNvSpPr txBox="1"/>
          <p:nvPr/>
        </p:nvSpPr>
        <p:spPr>
          <a:xfrm>
            <a:off x="274320" y="1282269"/>
            <a:ext cx="1176250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900" b="1" dirty="0">
                <a:solidFill>
                  <a:srgbClr val="03A6CB"/>
                </a:solidFill>
              </a:rPr>
              <a:t>ΛΙΜΝΟΔΕΞΑΜΕΝΗ ΧΟΧΛΑΚΙΩΝ ΝΟΜΟΥ ΛΑΣΙΘΙΟΥ ΚΑΙ ΣΥΝΟΔΑ ΕΡΓΑ – </a:t>
            </a:r>
          </a:p>
          <a:p>
            <a:pPr algn="ctr"/>
            <a:r>
              <a:rPr lang="el-GR" sz="1900" b="1" dirty="0">
                <a:solidFill>
                  <a:srgbClr val="03A6CB"/>
                </a:solidFill>
              </a:rPr>
              <a:t>ΦΡΑΓΜΑ ΑΓ. ΙΩΑΝΝΗ ΙΕΡΑΠΕΤΡΑΣ ΝΟΜΟΥ ΛΑΣΙΘΙΟΥ</a:t>
            </a:r>
          </a:p>
          <a:p>
            <a:pPr algn="ctr"/>
            <a:r>
              <a:rPr lang="el-GR" sz="1900" b="1" dirty="0">
                <a:solidFill>
                  <a:srgbClr val="03A6CB"/>
                </a:solidFill>
              </a:rPr>
              <a:t>ΚΑΙ ΒΑΣΙΚΑ ΕΡΓΑ ΑΞΙΟΠΟΙΗΣΗΣ ΑΡΔΕΥΤΙΚΟΥ ΝΕΡΟΥ</a:t>
            </a:r>
            <a:endParaRPr lang="el-GR" sz="1900" dirty="0">
              <a:solidFill>
                <a:srgbClr val="03A6CB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FF76C8-C685-1354-EE61-2B99CF9AA0C5}"/>
              </a:ext>
            </a:extLst>
          </p:cNvPr>
          <p:cNvCxnSpPr/>
          <p:nvPr/>
        </p:nvCxnSpPr>
        <p:spPr>
          <a:xfrm>
            <a:off x="5677593" y="1272612"/>
            <a:ext cx="573578" cy="0"/>
          </a:xfrm>
          <a:prstGeom prst="line">
            <a:avLst/>
          </a:prstGeom>
          <a:ln w="19050">
            <a:solidFill>
              <a:srgbClr val="00AB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89274F3-5A88-7F1D-A442-76613735A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86949"/>
            <a:ext cx="2438400" cy="7493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4C1395-51E5-2E67-4C89-2CA69AC9884A}"/>
              </a:ext>
            </a:extLst>
          </p:cNvPr>
          <p:cNvCxnSpPr/>
          <p:nvPr/>
        </p:nvCxnSpPr>
        <p:spPr>
          <a:xfrm>
            <a:off x="5677593" y="2236888"/>
            <a:ext cx="573578" cy="0"/>
          </a:xfrm>
          <a:prstGeom prst="line">
            <a:avLst/>
          </a:prstGeom>
          <a:ln w="19050">
            <a:solidFill>
              <a:srgbClr val="00AB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053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2023</TotalTime>
  <Words>204</Words>
  <Application>Microsoft Macintosh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Christodoulos Gampierakis</dc:creator>
  <cp:lastModifiedBy>Christodoulos Gampierakis</cp:lastModifiedBy>
  <cp:revision>104</cp:revision>
  <cp:lastPrinted>2026-06-29T13:21:29Z</cp:lastPrinted>
  <dcterms:created xsi:type="dcterms:W3CDTF">2024-05-02T08:51:01Z</dcterms:created>
  <dcterms:modified xsi:type="dcterms:W3CDTF">2026-07-28T13:15:14Z</dcterms:modified>
</cp:coreProperties>
</file>