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authors.xml" ContentType="application/vnd.ms-powerpoint.author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2"/>
  </p:notesMasterIdLst>
  <p:handoutMasterIdLst>
    <p:handoutMasterId r:id="rId33"/>
  </p:handoutMasterIdLst>
  <p:sldIdLst>
    <p:sldId id="276" r:id="rId2"/>
    <p:sldId id="292" r:id="rId3"/>
    <p:sldId id="293" r:id="rId4"/>
    <p:sldId id="287" r:id="rId5"/>
    <p:sldId id="294" r:id="rId6"/>
    <p:sldId id="295" r:id="rId7"/>
    <p:sldId id="297" r:id="rId8"/>
    <p:sldId id="314" r:id="rId9"/>
    <p:sldId id="299" r:id="rId10"/>
    <p:sldId id="318" r:id="rId11"/>
    <p:sldId id="300" r:id="rId12"/>
    <p:sldId id="301" r:id="rId13"/>
    <p:sldId id="302" r:id="rId14"/>
    <p:sldId id="304" r:id="rId15"/>
    <p:sldId id="289" r:id="rId16"/>
    <p:sldId id="288" r:id="rId17"/>
    <p:sldId id="305" r:id="rId18"/>
    <p:sldId id="306" r:id="rId19"/>
    <p:sldId id="290" r:id="rId20"/>
    <p:sldId id="307" r:id="rId21"/>
    <p:sldId id="308" r:id="rId22"/>
    <p:sldId id="309" r:id="rId23"/>
    <p:sldId id="315" r:id="rId24"/>
    <p:sldId id="256" r:id="rId25"/>
    <p:sldId id="291" r:id="rId26"/>
    <p:sldId id="310" r:id="rId27"/>
    <p:sldId id="313" r:id="rId28"/>
    <p:sldId id="311" r:id="rId29"/>
    <p:sldId id="316" r:id="rId30"/>
    <p:sldId id="286" r:id="rId31"/>
  </p:sldIdLst>
  <p:sldSz cx="12193588" cy="6858000"/>
  <p:notesSz cx="6797675" cy="9926638"/>
  <p:defaultTex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1pPr>
    <a:lvl2pPr marL="0" marR="0" indent="1143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2pPr>
    <a:lvl3pPr marL="0" marR="0" indent="2286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3pPr>
    <a:lvl4pPr marL="0" marR="0" indent="3429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4pPr>
    <a:lvl5pPr marL="0" marR="0" indent="4572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5pPr>
    <a:lvl6pPr marL="0" marR="0" indent="5715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6pPr>
    <a:lvl7pPr marL="0" marR="0" indent="6858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7pPr>
    <a:lvl8pPr marL="0" marR="0" indent="8001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8pPr>
    <a:lvl9pPr marL="0" marR="0" indent="9144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57EEE8-6E02-5D67-851A-7B2737159CED}" name="Christina Tartampouka" initials="CT" userId="d4f6dc1db47567eb"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6" clrIdx="0">
    <p:extLst>
      <p:ext uri="{19B8F6BF-5375-455C-9EA6-DF929625EA0E}">
        <p15:presenceInfo xmlns:p15="http://schemas.microsoft.com/office/powerpoint/2012/main" xmlns="" userId="109a389259eb2e9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43873"/>
    <a:srgbClr val="00C85A"/>
    <a:srgbClr val="96FF7D"/>
    <a:srgbClr val="FDFA7F"/>
    <a:srgbClr val="FCF84E"/>
    <a:srgbClr val="26BBE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43"/>
    <p:restoredTop sz="93918" autoAdjust="0"/>
  </p:normalViewPr>
  <p:slideViewPr>
    <p:cSldViewPr snapToGrid="0" snapToObjects="1">
      <p:cViewPr varScale="1">
        <p:scale>
          <a:sx n="69" d="100"/>
          <a:sy n="69" d="100"/>
        </p:scale>
        <p:origin x="-108" y="-144"/>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69" d="100"/>
          <a:sy n="169" d="100"/>
        </p:scale>
        <p:origin x="5952" y="20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Users\konstantinosvoutsadakis\Desktop\&#949;&#960;&#953;&#769;&#948;&#959;&#956;&#945;%20&#945;&#957;&#949;&#961;&#947;&#953;&#769;&#945;&#962;\&#931;&#964;&#959;&#953;&#967;&#949;&#953;&#769;&#945;%20&#927;&#913;&#917;&#916;\&#917;&#923;&#931;&#932;&#913;&#932;-&#927;&#913;&#917;&#916;.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l-GR"/>
  <c:chart>
    <c:title>
      <c:tx>
        <c:rich>
          <a:bodyPr/>
          <a:lstStyle/>
          <a:p>
            <a:pPr>
              <a:defRPr sz="1400" b="0" i="0" u="none" strike="noStrike" baseline="0">
                <a:solidFill>
                  <a:srgbClr val="333333"/>
                </a:solidFill>
                <a:latin typeface="Calibri"/>
                <a:ea typeface="Calibri"/>
                <a:cs typeface="Calibri"/>
              </a:defRPr>
            </a:pPr>
            <a:r>
              <a:rPr lang="el-GR"/>
              <a:t>Ανεργία ΕΛΣΤΑΤ - Εγγεγραμμένοι ΟΑΕΔ (2010-2021)</a:t>
            </a:r>
          </a:p>
        </c:rich>
      </c:tx>
      <c:layout/>
      <c:spPr>
        <a:noFill/>
        <a:ln w="25400">
          <a:noFill/>
        </a:ln>
      </c:spPr>
    </c:title>
    <c:plotArea>
      <c:layout>
        <c:manualLayout>
          <c:layoutTarget val="inner"/>
          <c:xMode val="edge"/>
          <c:yMode val="edge"/>
          <c:x val="7.0661738325874732E-2"/>
          <c:y val="0.14648499210110591"/>
          <c:w val="0.90735584760538035"/>
          <c:h val="0.69856513788856978"/>
        </c:manualLayout>
      </c:layout>
      <c:lineChart>
        <c:grouping val="standard"/>
        <c:ser>
          <c:idx val="0"/>
          <c:order val="0"/>
          <c:tx>
            <c:strRef>
              <c:f>'Πίνακας 1Α'!$B$121</c:f>
              <c:strCache>
                <c:ptCount val="1"/>
                <c:pt idx="0">
                  <c:v>Απασχολούμενοι</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1Α'!$B$122:$B$264</c:f>
            </c:numRef>
          </c:val>
          <c:extLst xmlns:c16r2="http://schemas.microsoft.com/office/drawing/2015/06/chart">
            <c:ext xmlns:c16="http://schemas.microsoft.com/office/drawing/2014/chart" uri="{C3380CC4-5D6E-409C-BE32-E72D297353CC}">
              <c16:uniqueId val="{00000000-2809-4901-9775-9A9204ACCAB7}"/>
            </c:ext>
          </c:extLst>
        </c:ser>
        <c:ser>
          <c:idx val="1"/>
          <c:order val="1"/>
          <c:tx>
            <c:strRef>
              <c:f>'Πίνακας 1Α'!$C$121</c:f>
              <c:strCache>
                <c:ptCount val="1"/>
                <c:pt idx="0">
                  <c:v>Άνεργοι</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1Α'!$C$122:$C$264</c:f>
            </c:numRef>
          </c:val>
          <c:extLst xmlns:c16r2="http://schemas.microsoft.com/office/drawing/2015/06/chart">
            <c:ext xmlns:c16="http://schemas.microsoft.com/office/drawing/2014/chart" uri="{C3380CC4-5D6E-409C-BE32-E72D297353CC}">
              <c16:uniqueId val="{00000001-2809-4901-9775-9A9204ACCAB7}"/>
            </c:ext>
          </c:extLst>
        </c:ser>
        <c:ser>
          <c:idx val="2"/>
          <c:order val="2"/>
          <c:tx>
            <c:strRef>
              <c:f>'Πίνακας 1Α'!$D$121</c:f>
              <c:strCache>
                <c:ptCount val="1"/>
                <c:pt idx="0">
                  <c:v>Μη ενεργοί</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1Α'!$D$122:$D$264</c:f>
            </c:numRef>
          </c:val>
          <c:extLst xmlns:c16r2="http://schemas.microsoft.com/office/drawing/2015/06/chart">
            <c:ext xmlns:c16="http://schemas.microsoft.com/office/drawing/2014/chart" uri="{C3380CC4-5D6E-409C-BE32-E72D297353CC}">
              <c16:uniqueId val="{00000002-2809-4901-9775-9A9204ACCAB7}"/>
            </c:ext>
          </c:extLst>
        </c:ser>
        <c:ser>
          <c:idx val="3"/>
          <c:order val="3"/>
          <c:tx>
            <c:strRef>
              <c:f>'Πίνακας 1Α'!$E$121</c:f>
              <c:strCache>
                <c:ptCount val="1"/>
                <c:pt idx="0">
                  <c:v>Ποσοστό ανεργίας</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1Α'!$E$122:$E$264</c:f>
            </c:numRef>
          </c:val>
          <c:extLst xmlns:c16r2="http://schemas.microsoft.com/office/drawing/2015/06/chart">
            <c:ext xmlns:c16="http://schemas.microsoft.com/office/drawing/2014/chart" uri="{C3380CC4-5D6E-409C-BE32-E72D297353CC}">
              <c16:uniqueId val="{00000003-2809-4901-9775-9A9204ACCAB7}"/>
            </c:ext>
          </c:extLst>
        </c:ser>
        <c:ser>
          <c:idx val="4"/>
          <c:order val="4"/>
          <c:tx>
            <c:strRef>
              <c:f>'Πίνακας 1Α'!$F$121</c:f>
              <c:strCache>
                <c:ptCount val="1"/>
                <c:pt idx="0">
                  <c:v>Απασχολούμενοι</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1Α'!$F$122:$F$264</c:f>
            </c:numRef>
          </c:val>
          <c:extLst xmlns:c16r2="http://schemas.microsoft.com/office/drawing/2015/06/chart">
            <c:ext xmlns:c16="http://schemas.microsoft.com/office/drawing/2014/chart" uri="{C3380CC4-5D6E-409C-BE32-E72D297353CC}">
              <c16:uniqueId val="{00000004-2809-4901-9775-9A9204ACCAB7}"/>
            </c:ext>
          </c:extLst>
        </c:ser>
        <c:ser>
          <c:idx val="5"/>
          <c:order val="5"/>
          <c:tx>
            <c:strRef>
              <c:f>'Πίνακας 1Α'!$G$121</c:f>
              <c:strCache>
                <c:ptCount val="1"/>
                <c:pt idx="0">
                  <c:v>Άνεργοι ΕΛΣΤΑΤ</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1Α'!$G$122:$G$264</c:f>
            </c:numRef>
          </c:val>
          <c:extLst xmlns:c16r2="http://schemas.microsoft.com/office/drawing/2015/06/chart">
            <c:ext xmlns:c16="http://schemas.microsoft.com/office/drawing/2014/chart" uri="{C3380CC4-5D6E-409C-BE32-E72D297353CC}">
              <c16:uniqueId val="{00000005-2809-4901-9775-9A9204ACCAB7}"/>
            </c:ext>
          </c:extLst>
        </c:ser>
        <c:ser>
          <c:idx val="6"/>
          <c:order val="6"/>
          <c:tx>
            <c:strRef>
              <c:f>'Πίνακας 1Α'!$H$121</c:f>
              <c:strCache>
                <c:ptCount val="1"/>
                <c:pt idx="0">
                  <c:v>Μη ενεργοί</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1Α'!$H$122:$H$264</c:f>
            </c:numRef>
          </c:val>
          <c:extLst xmlns:c16r2="http://schemas.microsoft.com/office/drawing/2015/06/chart">
            <c:ext xmlns:c16="http://schemas.microsoft.com/office/drawing/2014/chart" uri="{C3380CC4-5D6E-409C-BE32-E72D297353CC}">
              <c16:uniqueId val="{00000006-2809-4901-9775-9A9204ACCAB7}"/>
            </c:ext>
          </c:extLst>
        </c:ser>
        <c:ser>
          <c:idx val="7"/>
          <c:order val="7"/>
          <c:tx>
            <c:strRef>
              <c:f>'Πίνακας 1Α'!$I$121</c:f>
              <c:strCache>
                <c:ptCount val="1"/>
                <c:pt idx="0">
                  <c:v>Ποσοστό ανεργίας</c:v>
                </c:pt>
              </c:strCache>
            </c:strRef>
          </c:tx>
          <c:spPr>
            <a:ln w="28575" cap="rnd">
              <a:solidFill>
                <a:schemeClr val="accent2">
                  <a:lumMod val="60000"/>
                </a:schemeClr>
              </a:solidFill>
              <a:round/>
            </a:ln>
            <a:effectLst/>
          </c:spPr>
          <c:marker>
            <c:symbol val="circle"/>
            <c:size val="5"/>
            <c:spPr>
              <a:solidFill>
                <a:schemeClr val="accent2">
                  <a:lumMod val="60000"/>
                </a:schemeClr>
              </a:solidFill>
              <a:ln w="9525">
                <a:solidFill>
                  <a:schemeClr val="accent2">
                    <a:lumMod val="60000"/>
                  </a:schemeClr>
                </a:solidFill>
              </a:ln>
              <a:effectLst/>
            </c:spPr>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1Α'!$I$122:$I$264</c:f>
            </c:numRef>
          </c:val>
          <c:extLst xmlns:c16r2="http://schemas.microsoft.com/office/drawing/2015/06/chart">
            <c:ext xmlns:c16="http://schemas.microsoft.com/office/drawing/2014/chart" uri="{C3380CC4-5D6E-409C-BE32-E72D297353CC}">
              <c16:uniqueId val="{00000007-2809-4901-9775-9A9204ACCAB7}"/>
            </c:ext>
          </c:extLst>
        </c:ser>
        <c:ser>
          <c:idx val="8"/>
          <c:order val="8"/>
          <c:tx>
            <c:strRef>
              <c:f>'Πίνακας 1Α'!$J$121</c:f>
              <c:strCache>
                <c:ptCount val="1"/>
                <c:pt idx="0">
                  <c:v>Εγγεγραμμένοι ΟΑΕΔ</c:v>
                </c:pt>
              </c:strCache>
            </c:strRef>
          </c:tx>
          <c:spPr>
            <a:ln w="28575" cap="rnd">
              <a:solidFill>
                <a:srgbClr val="0070C0"/>
              </a:solidFill>
              <a:round/>
            </a:ln>
            <a:effectLst/>
          </c:spPr>
          <c:marker>
            <c:symbol val="none"/>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1Α'!$J$122:$J$265</c:f>
              <c:numCache>
                <c:formatCode>#,##0</c:formatCode>
                <c:ptCount val="144"/>
                <c:pt idx="0">
                  <c:v>768</c:v>
                </c:pt>
                <c:pt idx="1">
                  <c:v>766</c:v>
                </c:pt>
                <c:pt idx="2">
                  <c:v>734</c:v>
                </c:pt>
                <c:pt idx="3">
                  <c:v>712</c:v>
                </c:pt>
                <c:pt idx="4">
                  <c:v>658</c:v>
                </c:pt>
                <c:pt idx="5">
                  <c:v>659</c:v>
                </c:pt>
                <c:pt idx="6">
                  <c:v>659</c:v>
                </c:pt>
                <c:pt idx="7">
                  <c:v>648</c:v>
                </c:pt>
                <c:pt idx="8">
                  <c:v>665</c:v>
                </c:pt>
                <c:pt idx="9">
                  <c:v>717</c:v>
                </c:pt>
                <c:pt idx="10">
                  <c:v>773</c:v>
                </c:pt>
                <c:pt idx="11">
                  <c:v>805</c:v>
                </c:pt>
                <c:pt idx="12">
                  <c:v>834</c:v>
                </c:pt>
                <c:pt idx="13">
                  <c:v>839</c:v>
                </c:pt>
                <c:pt idx="14">
                  <c:v>854</c:v>
                </c:pt>
                <c:pt idx="15">
                  <c:v>816</c:v>
                </c:pt>
                <c:pt idx="16">
                  <c:v>769</c:v>
                </c:pt>
                <c:pt idx="17">
                  <c:v>770</c:v>
                </c:pt>
                <c:pt idx="18">
                  <c:v>778</c:v>
                </c:pt>
                <c:pt idx="19">
                  <c:v>763</c:v>
                </c:pt>
                <c:pt idx="20">
                  <c:v>774</c:v>
                </c:pt>
                <c:pt idx="21">
                  <c:v>813</c:v>
                </c:pt>
                <c:pt idx="22">
                  <c:v>885</c:v>
                </c:pt>
                <c:pt idx="23">
                  <c:v>908</c:v>
                </c:pt>
                <c:pt idx="24">
                  <c:v>947</c:v>
                </c:pt>
                <c:pt idx="25">
                  <c:v>956</c:v>
                </c:pt>
                <c:pt idx="26">
                  <c:v>968</c:v>
                </c:pt>
                <c:pt idx="27">
                  <c:v>933</c:v>
                </c:pt>
                <c:pt idx="28">
                  <c:v>903</c:v>
                </c:pt>
                <c:pt idx="29">
                  <c:v>909</c:v>
                </c:pt>
                <c:pt idx="30">
                  <c:v>922</c:v>
                </c:pt>
                <c:pt idx="31">
                  <c:v>909</c:v>
                </c:pt>
                <c:pt idx="32">
                  <c:v>892</c:v>
                </c:pt>
                <c:pt idx="33">
                  <c:v>933</c:v>
                </c:pt>
                <c:pt idx="34">
                  <c:v>973</c:v>
                </c:pt>
                <c:pt idx="35">
                  <c:v>989</c:v>
                </c:pt>
                <c:pt idx="36">
                  <c:v>1025.954</c:v>
                </c:pt>
                <c:pt idx="37">
                  <c:v>1054.655</c:v>
                </c:pt>
                <c:pt idx="38">
                  <c:v>1071.27</c:v>
                </c:pt>
                <c:pt idx="39">
                  <c:v>1077.876</c:v>
                </c:pt>
                <c:pt idx="40">
                  <c:v>1045.9690000000001</c:v>
                </c:pt>
                <c:pt idx="41">
                  <c:v>1023.25</c:v>
                </c:pt>
                <c:pt idx="42">
                  <c:v>1018.99</c:v>
                </c:pt>
                <c:pt idx="43">
                  <c:v>1004.545</c:v>
                </c:pt>
                <c:pt idx="44">
                  <c:v>993.79000000000008</c:v>
                </c:pt>
                <c:pt idx="45">
                  <c:v>1065.4580000000001</c:v>
                </c:pt>
                <c:pt idx="46">
                  <c:v>1019.8049999999998</c:v>
                </c:pt>
                <c:pt idx="47">
                  <c:v>1069.3409999999999</c:v>
                </c:pt>
                <c:pt idx="48">
                  <c:v>1062.509</c:v>
                </c:pt>
                <c:pt idx="49">
                  <c:v>1062.7170000000001</c:v>
                </c:pt>
                <c:pt idx="50">
                  <c:v>1054.626</c:v>
                </c:pt>
                <c:pt idx="51">
                  <c:v>993.11800000000005</c:v>
                </c:pt>
                <c:pt idx="52">
                  <c:v>956.75699999999983</c:v>
                </c:pt>
                <c:pt idx="53">
                  <c:v>963.49199999999996</c:v>
                </c:pt>
                <c:pt idx="54">
                  <c:v>979.02599999999984</c:v>
                </c:pt>
                <c:pt idx="55">
                  <c:v>974.9369999999999</c:v>
                </c:pt>
                <c:pt idx="56">
                  <c:v>968.1</c:v>
                </c:pt>
                <c:pt idx="57">
                  <c:v>1016.177</c:v>
                </c:pt>
                <c:pt idx="58">
                  <c:v>1060.067</c:v>
                </c:pt>
                <c:pt idx="59">
                  <c:v>1063.9280000000001</c:v>
                </c:pt>
                <c:pt idx="60">
                  <c:v>1065.758</c:v>
                </c:pt>
                <c:pt idx="61">
                  <c:v>1061.221</c:v>
                </c:pt>
                <c:pt idx="62">
                  <c:v>1057.3499999999999</c:v>
                </c:pt>
                <c:pt idx="63">
                  <c:v>988.58199999999999</c:v>
                </c:pt>
                <c:pt idx="64">
                  <c:v>935.93399999999997</c:v>
                </c:pt>
                <c:pt idx="65">
                  <c:v>933.45999999999992</c:v>
                </c:pt>
                <c:pt idx="66">
                  <c:v>952.55</c:v>
                </c:pt>
                <c:pt idx="67">
                  <c:v>815.43399999999997</c:v>
                </c:pt>
                <c:pt idx="68">
                  <c:v>930.39300000000003</c:v>
                </c:pt>
                <c:pt idx="69">
                  <c:v>965.98500000000001</c:v>
                </c:pt>
                <c:pt idx="70">
                  <c:v>1034.73</c:v>
                </c:pt>
                <c:pt idx="71">
                  <c:v>1047.6609999999998</c:v>
                </c:pt>
                <c:pt idx="72">
                  <c:v>1065.337</c:v>
                </c:pt>
                <c:pt idx="73">
                  <c:v>1081.0639999999999</c:v>
                </c:pt>
                <c:pt idx="74">
                  <c:v>1072.2160000000001</c:v>
                </c:pt>
                <c:pt idx="75">
                  <c:v>992.64599999999996</c:v>
                </c:pt>
                <c:pt idx="76">
                  <c:v>939.5619999999999</c:v>
                </c:pt>
                <c:pt idx="77">
                  <c:v>950.02499999999998</c:v>
                </c:pt>
                <c:pt idx="78">
                  <c:v>973.63099999999997</c:v>
                </c:pt>
                <c:pt idx="79">
                  <c:v>973.58600000000001</c:v>
                </c:pt>
                <c:pt idx="80">
                  <c:v>944.74099999999999</c:v>
                </c:pt>
                <c:pt idx="81">
                  <c:v>988.38599999999997</c:v>
                </c:pt>
                <c:pt idx="82">
                  <c:v>1066.4160000000002</c:v>
                </c:pt>
                <c:pt idx="83">
                  <c:v>1072.6519999999998</c:v>
                </c:pt>
                <c:pt idx="84">
                  <c:v>1089.989</c:v>
                </c:pt>
                <c:pt idx="85">
                  <c:v>1095.866</c:v>
                </c:pt>
                <c:pt idx="86">
                  <c:v>1068.2929999999999</c:v>
                </c:pt>
                <c:pt idx="87">
                  <c:v>970.32799999999986</c:v>
                </c:pt>
                <c:pt idx="88">
                  <c:v>913.51800000000003</c:v>
                </c:pt>
                <c:pt idx="89">
                  <c:v>911.36799999999994</c:v>
                </c:pt>
                <c:pt idx="90">
                  <c:v>928.30399999999997</c:v>
                </c:pt>
                <c:pt idx="91">
                  <c:v>921.80799999999988</c:v>
                </c:pt>
                <c:pt idx="92">
                  <c:v>886.02199999999993</c:v>
                </c:pt>
                <c:pt idx="93">
                  <c:v>947.90699999999993</c:v>
                </c:pt>
                <c:pt idx="94">
                  <c:v>1043.482</c:v>
                </c:pt>
                <c:pt idx="95">
                  <c:v>1070.6619999999998</c:v>
                </c:pt>
                <c:pt idx="96">
                  <c:v>1092.325</c:v>
                </c:pt>
                <c:pt idx="97">
                  <c:v>1081.06</c:v>
                </c:pt>
                <c:pt idx="98">
                  <c:v>1055.0839999999998</c:v>
                </c:pt>
                <c:pt idx="99">
                  <c:v>962.47199999999998</c:v>
                </c:pt>
                <c:pt idx="100">
                  <c:v>911.55599999999993</c:v>
                </c:pt>
                <c:pt idx="101">
                  <c:v>923.25300000000004</c:v>
                </c:pt>
                <c:pt idx="102">
                  <c:v>959.43799999999987</c:v>
                </c:pt>
                <c:pt idx="103">
                  <c:v>973.471</c:v>
                </c:pt>
                <c:pt idx="104">
                  <c:v>939.18499999999995</c:v>
                </c:pt>
                <c:pt idx="105">
                  <c:v>1012.269</c:v>
                </c:pt>
                <c:pt idx="106">
                  <c:v>1098.4370000000001</c:v>
                </c:pt>
                <c:pt idx="107">
                  <c:v>1116.816</c:v>
                </c:pt>
                <c:pt idx="108">
                  <c:v>1127.0889999999999</c:v>
                </c:pt>
                <c:pt idx="109">
                  <c:v>1109.385</c:v>
                </c:pt>
                <c:pt idx="110">
                  <c:v>1076.3389999999999</c:v>
                </c:pt>
                <c:pt idx="111">
                  <c:v>973.48699999999997</c:v>
                </c:pt>
                <c:pt idx="112">
                  <c:v>929.39599999999996</c:v>
                </c:pt>
                <c:pt idx="113">
                  <c:v>938.8119999999999</c:v>
                </c:pt>
                <c:pt idx="114">
                  <c:v>970.20100000000002</c:v>
                </c:pt>
                <c:pt idx="115">
                  <c:v>961.74900000000002</c:v>
                </c:pt>
                <c:pt idx="116">
                  <c:v>913.28200000000004</c:v>
                </c:pt>
                <c:pt idx="117">
                  <c:v>983.2</c:v>
                </c:pt>
                <c:pt idx="118">
                  <c:v>1083.943</c:v>
                </c:pt>
                <c:pt idx="119">
                  <c:v>1128.421</c:v>
                </c:pt>
                <c:pt idx="120">
                  <c:v>1138.7909999999999</c:v>
                </c:pt>
                <c:pt idx="121">
                  <c:v>1130.479</c:v>
                </c:pt>
                <c:pt idx="122">
                  <c:v>1131.646</c:v>
                </c:pt>
                <c:pt idx="123">
                  <c:v>1185.0129999999999</c:v>
                </c:pt>
                <c:pt idx="124">
                  <c:v>1162.9549999999999</c:v>
                </c:pt>
                <c:pt idx="125">
                  <c:v>1126.1729999999998</c:v>
                </c:pt>
                <c:pt idx="126">
                  <c:v>1095.9970000000001</c:v>
                </c:pt>
                <c:pt idx="127">
                  <c:v>1090.1329999999998</c:v>
                </c:pt>
                <c:pt idx="128">
                  <c:v>1030.4110000000001</c:v>
                </c:pt>
                <c:pt idx="129">
                  <c:v>1043.7090000000001</c:v>
                </c:pt>
                <c:pt idx="130">
                  <c:v>1153.434</c:v>
                </c:pt>
                <c:pt idx="131">
                  <c:v>1181.296</c:v>
                </c:pt>
                <c:pt idx="132">
                  <c:v>1171.617</c:v>
                </c:pt>
                <c:pt idx="133">
                  <c:v>1147.7909999999999</c:v>
                </c:pt>
                <c:pt idx="134">
                  <c:v>1131.2280000000001</c:v>
                </c:pt>
                <c:pt idx="135">
                  <c:v>1099.0129999999999</c:v>
                </c:pt>
                <c:pt idx="136">
                  <c:v>1013.163</c:v>
                </c:pt>
                <c:pt idx="137">
                  <c:v>948.72199999999998</c:v>
                </c:pt>
                <c:pt idx="138">
                  <c:v>1002.261</c:v>
                </c:pt>
                <c:pt idx="139">
                  <c:v>996.73299999999983</c:v>
                </c:pt>
                <c:pt idx="140">
                  <c:v>947.29200000000003</c:v>
                </c:pt>
                <c:pt idx="141">
                  <c:v>987.76300000000003</c:v>
                </c:pt>
                <c:pt idx="142">
                  <c:v>1091.6179999999999</c:v>
                </c:pt>
                <c:pt idx="143">
                  <c:v>1100</c:v>
                </c:pt>
              </c:numCache>
            </c:numRef>
          </c:val>
          <c:extLst xmlns:c16r2="http://schemas.microsoft.com/office/drawing/2015/06/chart">
            <c:ext xmlns:c16="http://schemas.microsoft.com/office/drawing/2014/chart" uri="{C3380CC4-5D6E-409C-BE32-E72D297353CC}">
              <c16:uniqueId val="{00000008-2809-4901-9775-9A9204ACCAB7}"/>
            </c:ext>
          </c:extLst>
        </c:ser>
        <c:ser>
          <c:idx val="9"/>
          <c:order val="9"/>
          <c:tx>
            <c:strRef>
              <c:f>'Πίνακας 1Α'!$K$121</c:f>
              <c:strCache>
                <c:ptCount val="1"/>
                <c:pt idx="0">
                  <c:v>Άνεργοι ΕΛΣΤΑΤ</c:v>
                </c:pt>
              </c:strCache>
            </c:strRef>
          </c:tx>
          <c:spPr>
            <a:ln w="28575" cap="rnd">
              <a:solidFill>
                <a:srgbClr val="92D050"/>
              </a:solidFill>
              <a:round/>
            </a:ln>
            <a:effectLst/>
          </c:spPr>
          <c:marker>
            <c:symbol val="none"/>
          </c:marker>
          <c:cat>
            <c:numRef>
              <c:f>'Πίνακας 1Α'!$A$122:$A$265</c:f>
              <c:numCache>
                <c:formatCode>[$-408]mmm\-yy;@</c:formatCode>
                <c:ptCount val="144"/>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pt idx="42">
                  <c:v>41456</c:v>
                </c:pt>
                <c:pt idx="43">
                  <c:v>41487</c:v>
                </c:pt>
                <c:pt idx="44">
                  <c:v>41518</c:v>
                </c:pt>
                <c:pt idx="45">
                  <c:v>41548</c:v>
                </c:pt>
                <c:pt idx="46">
                  <c:v>41579</c:v>
                </c:pt>
                <c:pt idx="47">
                  <c:v>41609</c:v>
                </c:pt>
                <c:pt idx="48">
                  <c:v>41640</c:v>
                </c:pt>
                <c:pt idx="49">
                  <c:v>41671</c:v>
                </c:pt>
                <c:pt idx="50">
                  <c:v>41699</c:v>
                </c:pt>
                <c:pt idx="51">
                  <c:v>41730</c:v>
                </c:pt>
                <c:pt idx="52">
                  <c:v>41760</c:v>
                </c:pt>
                <c:pt idx="53">
                  <c:v>41791</c:v>
                </c:pt>
                <c:pt idx="54">
                  <c:v>41821</c:v>
                </c:pt>
                <c:pt idx="55">
                  <c:v>41852</c:v>
                </c:pt>
                <c:pt idx="56">
                  <c:v>41883</c:v>
                </c:pt>
                <c:pt idx="57">
                  <c:v>41913</c:v>
                </c:pt>
                <c:pt idx="58">
                  <c:v>41944</c:v>
                </c:pt>
                <c:pt idx="59">
                  <c:v>41974</c:v>
                </c:pt>
                <c:pt idx="60">
                  <c:v>42005</c:v>
                </c:pt>
                <c:pt idx="61">
                  <c:v>42036</c:v>
                </c:pt>
                <c:pt idx="62">
                  <c:v>42064</c:v>
                </c:pt>
                <c:pt idx="63">
                  <c:v>42095</c:v>
                </c:pt>
                <c:pt idx="64">
                  <c:v>42125</c:v>
                </c:pt>
                <c:pt idx="65">
                  <c:v>42156</c:v>
                </c:pt>
                <c:pt idx="66">
                  <c:v>42186</c:v>
                </c:pt>
                <c:pt idx="67">
                  <c:v>42217</c:v>
                </c:pt>
                <c:pt idx="68">
                  <c:v>42248</c:v>
                </c:pt>
                <c:pt idx="69">
                  <c:v>42278</c:v>
                </c:pt>
                <c:pt idx="70">
                  <c:v>42309</c:v>
                </c:pt>
                <c:pt idx="71">
                  <c:v>42339</c:v>
                </c:pt>
                <c:pt idx="72">
                  <c:v>42370</c:v>
                </c:pt>
                <c:pt idx="73">
                  <c:v>42401</c:v>
                </c:pt>
                <c:pt idx="74">
                  <c:v>42430</c:v>
                </c:pt>
                <c:pt idx="75">
                  <c:v>42461</c:v>
                </c:pt>
                <c:pt idx="76">
                  <c:v>42491</c:v>
                </c:pt>
                <c:pt idx="77">
                  <c:v>42522</c:v>
                </c:pt>
                <c:pt idx="78">
                  <c:v>42552</c:v>
                </c:pt>
                <c:pt idx="79">
                  <c:v>42583</c:v>
                </c:pt>
                <c:pt idx="80">
                  <c:v>42614</c:v>
                </c:pt>
                <c:pt idx="81">
                  <c:v>42644</c:v>
                </c:pt>
                <c:pt idx="82">
                  <c:v>42675</c:v>
                </c:pt>
                <c:pt idx="83">
                  <c:v>42705</c:v>
                </c:pt>
                <c:pt idx="84">
                  <c:v>42736</c:v>
                </c:pt>
                <c:pt idx="85">
                  <c:v>42767</c:v>
                </c:pt>
                <c:pt idx="86">
                  <c:v>42795</c:v>
                </c:pt>
                <c:pt idx="87">
                  <c:v>42826</c:v>
                </c:pt>
                <c:pt idx="88">
                  <c:v>42856</c:v>
                </c:pt>
                <c:pt idx="89">
                  <c:v>42887</c:v>
                </c:pt>
                <c:pt idx="90">
                  <c:v>42917</c:v>
                </c:pt>
                <c:pt idx="91">
                  <c:v>42948</c:v>
                </c:pt>
                <c:pt idx="92">
                  <c:v>42979</c:v>
                </c:pt>
                <c:pt idx="93">
                  <c:v>43009</c:v>
                </c:pt>
                <c:pt idx="94">
                  <c:v>43040</c:v>
                </c:pt>
                <c:pt idx="95">
                  <c:v>43070</c:v>
                </c:pt>
                <c:pt idx="96">
                  <c:v>43101</c:v>
                </c:pt>
                <c:pt idx="97">
                  <c:v>43132</c:v>
                </c:pt>
                <c:pt idx="98">
                  <c:v>43160</c:v>
                </c:pt>
                <c:pt idx="99">
                  <c:v>43191</c:v>
                </c:pt>
                <c:pt idx="100">
                  <c:v>43221</c:v>
                </c:pt>
                <c:pt idx="101">
                  <c:v>43252</c:v>
                </c:pt>
                <c:pt idx="102">
                  <c:v>43282</c:v>
                </c:pt>
                <c:pt idx="103">
                  <c:v>43313</c:v>
                </c:pt>
                <c:pt idx="104">
                  <c:v>43344</c:v>
                </c:pt>
                <c:pt idx="105">
                  <c:v>43374</c:v>
                </c:pt>
                <c:pt idx="106">
                  <c:v>43405</c:v>
                </c:pt>
                <c:pt idx="107">
                  <c:v>43435</c:v>
                </c:pt>
                <c:pt idx="108">
                  <c:v>43466</c:v>
                </c:pt>
                <c:pt idx="109">
                  <c:v>43497</c:v>
                </c:pt>
                <c:pt idx="110">
                  <c:v>43525</c:v>
                </c:pt>
                <c:pt idx="111">
                  <c:v>43556</c:v>
                </c:pt>
                <c:pt idx="112">
                  <c:v>43586</c:v>
                </c:pt>
                <c:pt idx="113">
                  <c:v>43617</c:v>
                </c:pt>
                <c:pt idx="114">
                  <c:v>43647</c:v>
                </c:pt>
                <c:pt idx="115">
                  <c:v>43678</c:v>
                </c:pt>
                <c:pt idx="116">
                  <c:v>43709</c:v>
                </c:pt>
                <c:pt idx="117">
                  <c:v>43739</c:v>
                </c:pt>
                <c:pt idx="118">
                  <c:v>43770</c:v>
                </c:pt>
                <c:pt idx="119">
                  <c:v>43800</c:v>
                </c:pt>
                <c:pt idx="120">
                  <c:v>43831</c:v>
                </c:pt>
                <c:pt idx="121">
                  <c:v>43862</c:v>
                </c:pt>
                <c:pt idx="122">
                  <c:v>43891</c:v>
                </c:pt>
                <c:pt idx="123">
                  <c:v>43922</c:v>
                </c:pt>
                <c:pt idx="124">
                  <c:v>43952</c:v>
                </c:pt>
                <c:pt idx="125">
                  <c:v>43983</c:v>
                </c:pt>
                <c:pt idx="126">
                  <c:v>44013</c:v>
                </c:pt>
                <c:pt idx="127">
                  <c:v>44044</c:v>
                </c:pt>
                <c:pt idx="128">
                  <c:v>44075</c:v>
                </c:pt>
                <c:pt idx="129">
                  <c:v>44105</c:v>
                </c:pt>
                <c:pt idx="130">
                  <c:v>44136</c:v>
                </c:pt>
                <c:pt idx="131">
                  <c:v>44166</c:v>
                </c:pt>
                <c:pt idx="132">
                  <c:v>44197</c:v>
                </c:pt>
                <c:pt idx="133">
                  <c:v>44248</c:v>
                </c:pt>
                <c:pt idx="134">
                  <c:v>44276</c:v>
                </c:pt>
                <c:pt idx="135">
                  <c:v>44307</c:v>
                </c:pt>
                <c:pt idx="136">
                  <c:v>44337</c:v>
                </c:pt>
                <c:pt idx="137">
                  <c:v>44368</c:v>
                </c:pt>
                <c:pt idx="138">
                  <c:v>44398</c:v>
                </c:pt>
                <c:pt idx="139">
                  <c:v>44429</c:v>
                </c:pt>
                <c:pt idx="140">
                  <c:v>44460</c:v>
                </c:pt>
                <c:pt idx="141">
                  <c:v>44490</c:v>
                </c:pt>
                <c:pt idx="142">
                  <c:v>44501</c:v>
                </c:pt>
                <c:pt idx="143">
                  <c:v>44531</c:v>
                </c:pt>
              </c:numCache>
            </c:numRef>
          </c:cat>
          <c:val>
            <c:numRef>
              <c:f>'Πίνακας 1Α'!$K$122:$K$265</c:f>
              <c:numCache>
                <c:formatCode>#,##0</c:formatCode>
                <c:ptCount val="144"/>
                <c:pt idx="0">
                  <c:v>563.1</c:v>
                </c:pt>
                <c:pt idx="1">
                  <c:v>590.70000000000005</c:v>
                </c:pt>
                <c:pt idx="2">
                  <c:v>563.9</c:v>
                </c:pt>
                <c:pt idx="3">
                  <c:v>607.20000000000005</c:v>
                </c:pt>
                <c:pt idx="4">
                  <c:v>628.20000000000005</c:v>
                </c:pt>
                <c:pt idx="5">
                  <c:v>617.6</c:v>
                </c:pt>
                <c:pt idx="6">
                  <c:v>647.20000000000005</c:v>
                </c:pt>
                <c:pt idx="7">
                  <c:v>649.70000000000005</c:v>
                </c:pt>
                <c:pt idx="8">
                  <c:v>662.7</c:v>
                </c:pt>
                <c:pt idx="9">
                  <c:v>699.9</c:v>
                </c:pt>
                <c:pt idx="10">
                  <c:v>710.7</c:v>
                </c:pt>
                <c:pt idx="11">
                  <c:v>728.4</c:v>
                </c:pt>
                <c:pt idx="12">
                  <c:v>741.7</c:v>
                </c:pt>
                <c:pt idx="13">
                  <c:v>769.5</c:v>
                </c:pt>
                <c:pt idx="14">
                  <c:v>796.7</c:v>
                </c:pt>
                <c:pt idx="15">
                  <c:v>799.3</c:v>
                </c:pt>
                <c:pt idx="16">
                  <c:v>857.4</c:v>
                </c:pt>
                <c:pt idx="17">
                  <c:v>835</c:v>
                </c:pt>
                <c:pt idx="18">
                  <c:v>874.2</c:v>
                </c:pt>
                <c:pt idx="19">
                  <c:v>935.5</c:v>
                </c:pt>
                <c:pt idx="20">
                  <c:v>915.7</c:v>
                </c:pt>
                <c:pt idx="21">
                  <c:v>998.4</c:v>
                </c:pt>
                <c:pt idx="22">
                  <c:v>1019.7</c:v>
                </c:pt>
                <c:pt idx="23">
                  <c:v>1031.8</c:v>
                </c:pt>
                <c:pt idx="24">
                  <c:v>1055.2</c:v>
                </c:pt>
                <c:pt idx="25">
                  <c:v>1090.4000000000001</c:v>
                </c:pt>
                <c:pt idx="26">
                  <c:v>1109.5</c:v>
                </c:pt>
                <c:pt idx="27">
                  <c:v>1153.3</c:v>
                </c:pt>
                <c:pt idx="28">
                  <c:v>1162.5</c:v>
                </c:pt>
                <c:pt idx="29">
                  <c:v>1227.8</c:v>
                </c:pt>
                <c:pt idx="30">
                  <c:v>1225</c:v>
                </c:pt>
                <c:pt idx="31">
                  <c:v>1244</c:v>
                </c:pt>
                <c:pt idx="32">
                  <c:v>1268</c:v>
                </c:pt>
                <c:pt idx="33">
                  <c:v>1256.4000000000001</c:v>
                </c:pt>
                <c:pt idx="34">
                  <c:v>1296.4000000000001</c:v>
                </c:pt>
                <c:pt idx="35">
                  <c:v>1277.0999999999999</c:v>
                </c:pt>
                <c:pt idx="36">
                  <c:v>1305.0999999999999</c:v>
                </c:pt>
                <c:pt idx="37">
                  <c:v>1301.4000000000001</c:v>
                </c:pt>
                <c:pt idx="38">
                  <c:v>1316.9</c:v>
                </c:pt>
                <c:pt idx="39">
                  <c:v>1344.7</c:v>
                </c:pt>
                <c:pt idx="40">
                  <c:v>1339.7</c:v>
                </c:pt>
                <c:pt idx="41">
                  <c:v>1336</c:v>
                </c:pt>
                <c:pt idx="42">
                  <c:v>1353.2</c:v>
                </c:pt>
                <c:pt idx="43">
                  <c:v>1322.2</c:v>
                </c:pt>
                <c:pt idx="44">
                  <c:v>1352.4</c:v>
                </c:pt>
                <c:pt idx="45">
                  <c:v>1332.6</c:v>
                </c:pt>
                <c:pt idx="46">
                  <c:v>1332.4</c:v>
                </c:pt>
                <c:pt idx="47">
                  <c:v>1323.4</c:v>
                </c:pt>
                <c:pt idx="48">
                  <c:v>1311.4</c:v>
                </c:pt>
                <c:pt idx="49">
                  <c:v>1324.1</c:v>
                </c:pt>
                <c:pt idx="50">
                  <c:v>1291.3</c:v>
                </c:pt>
                <c:pt idx="51">
                  <c:v>1306.3</c:v>
                </c:pt>
                <c:pt idx="52">
                  <c:v>1310.4000000000001</c:v>
                </c:pt>
                <c:pt idx="53">
                  <c:v>1260.4000000000001</c:v>
                </c:pt>
                <c:pt idx="54">
                  <c:v>1268.0999999999999</c:v>
                </c:pt>
                <c:pt idx="55">
                  <c:v>1259.9000000000001</c:v>
                </c:pt>
                <c:pt idx="56">
                  <c:v>1238.8</c:v>
                </c:pt>
                <c:pt idx="57">
                  <c:v>1246.9000000000001</c:v>
                </c:pt>
                <c:pt idx="58">
                  <c:v>1231.8</c:v>
                </c:pt>
                <c:pt idx="59">
                  <c:v>1243.7</c:v>
                </c:pt>
                <c:pt idx="60">
                  <c:v>1229.8</c:v>
                </c:pt>
                <c:pt idx="61">
                  <c:v>1241.2</c:v>
                </c:pt>
                <c:pt idx="62">
                  <c:v>1249</c:v>
                </c:pt>
                <c:pt idx="63">
                  <c:v>1199.8</c:v>
                </c:pt>
                <c:pt idx="64">
                  <c:v>1194.5999999999999</c:v>
                </c:pt>
                <c:pt idx="65">
                  <c:v>1189.2</c:v>
                </c:pt>
                <c:pt idx="66">
                  <c:v>1193.7</c:v>
                </c:pt>
                <c:pt idx="67">
                  <c:v>1178.5999999999999</c:v>
                </c:pt>
                <c:pt idx="68">
                  <c:v>1186.4000000000001</c:v>
                </c:pt>
                <c:pt idx="69">
                  <c:v>1180.7</c:v>
                </c:pt>
                <c:pt idx="70">
                  <c:v>1173.9000000000001</c:v>
                </c:pt>
                <c:pt idx="71">
                  <c:v>1156.7</c:v>
                </c:pt>
                <c:pt idx="72">
                  <c:v>1180.4000000000001</c:v>
                </c:pt>
                <c:pt idx="73">
                  <c:v>1150.0999999999999</c:v>
                </c:pt>
                <c:pt idx="74">
                  <c:v>1159</c:v>
                </c:pt>
                <c:pt idx="75">
                  <c:v>1119.5999999999999</c:v>
                </c:pt>
                <c:pt idx="76">
                  <c:v>1129.9000000000001</c:v>
                </c:pt>
                <c:pt idx="77">
                  <c:v>1131.0999999999999</c:v>
                </c:pt>
                <c:pt idx="78">
                  <c:v>1110.4000000000001</c:v>
                </c:pt>
                <c:pt idx="79">
                  <c:v>1128.7</c:v>
                </c:pt>
                <c:pt idx="80">
                  <c:v>1116.9000000000001</c:v>
                </c:pt>
                <c:pt idx="81">
                  <c:v>1091.3</c:v>
                </c:pt>
                <c:pt idx="82">
                  <c:v>1124.3</c:v>
                </c:pt>
                <c:pt idx="83">
                  <c:v>1137.5</c:v>
                </c:pt>
                <c:pt idx="84">
                  <c:v>1091.2</c:v>
                </c:pt>
                <c:pt idx="85">
                  <c:v>1093.8</c:v>
                </c:pt>
                <c:pt idx="86">
                  <c:v>1072.3</c:v>
                </c:pt>
                <c:pt idx="87">
                  <c:v>1019.8</c:v>
                </c:pt>
                <c:pt idx="88">
                  <c:v>1043.5</c:v>
                </c:pt>
                <c:pt idx="89">
                  <c:v>1018.8</c:v>
                </c:pt>
                <c:pt idx="90">
                  <c:v>990.8</c:v>
                </c:pt>
                <c:pt idx="91">
                  <c:v>992.9</c:v>
                </c:pt>
                <c:pt idx="92">
                  <c:v>998.4</c:v>
                </c:pt>
                <c:pt idx="93">
                  <c:v>991</c:v>
                </c:pt>
                <c:pt idx="94">
                  <c:v>1004.8</c:v>
                </c:pt>
                <c:pt idx="95">
                  <c:v>1001.7</c:v>
                </c:pt>
                <c:pt idx="96">
                  <c:v>973.2</c:v>
                </c:pt>
                <c:pt idx="97">
                  <c:v>979.7</c:v>
                </c:pt>
                <c:pt idx="98">
                  <c:v>964.3</c:v>
                </c:pt>
                <c:pt idx="99">
                  <c:v>938.9</c:v>
                </c:pt>
                <c:pt idx="100">
                  <c:v>910.3</c:v>
                </c:pt>
                <c:pt idx="101">
                  <c:v>905.1</c:v>
                </c:pt>
                <c:pt idx="102">
                  <c:v>902.7</c:v>
                </c:pt>
                <c:pt idx="103">
                  <c:v>895.3</c:v>
                </c:pt>
                <c:pt idx="104">
                  <c:v>891.1</c:v>
                </c:pt>
                <c:pt idx="105">
                  <c:v>879.6</c:v>
                </c:pt>
                <c:pt idx="106">
                  <c:v>875.7</c:v>
                </c:pt>
                <c:pt idx="107">
                  <c:v>871.7</c:v>
                </c:pt>
                <c:pt idx="108">
                  <c:v>902.5</c:v>
                </c:pt>
                <c:pt idx="109">
                  <c:v>880.1</c:v>
                </c:pt>
                <c:pt idx="110">
                  <c:v>848.3</c:v>
                </c:pt>
                <c:pt idx="111">
                  <c:v>854.7</c:v>
                </c:pt>
                <c:pt idx="112">
                  <c:v>801</c:v>
                </c:pt>
                <c:pt idx="113">
                  <c:v>787.2</c:v>
                </c:pt>
                <c:pt idx="114">
                  <c:v>817.1</c:v>
                </c:pt>
                <c:pt idx="115">
                  <c:v>783.6</c:v>
                </c:pt>
                <c:pt idx="116">
                  <c:v>793.1</c:v>
                </c:pt>
                <c:pt idx="117">
                  <c:v>793.1</c:v>
                </c:pt>
                <c:pt idx="118">
                  <c:v>779.1</c:v>
                </c:pt>
                <c:pt idx="119">
                  <c:v>770.3</c:v>
                </c:pt>
                <c:pt idx="120">
                  <c:v>769.2</c:v>
                </c:pt>
                <c:pt idx="121">
                  <c:v>723.1</c:v>
                </c:pt>
                <c:pt idx="122">
                  <c:v>731.5</c:v>
                </c:pt>
                <c:pt idx="123">
                  <c:v>731.1</c:v>
                </c:pt>
                <c:pt idx="124">
                  <c:v>780.9</c:v>
                </c:pt>
                <c:pt idx="125">
                  <c:v>823</c:v>
                </c:pt>
                <c:pt idx="126">
                  <c:v>764.1</c:v>
                </c:pt>
                <c:pt idx="127">
                  <c:v>801.5</c:v>
                </c:pt>
                <c:pt idx="128">
                  <c:v>785.9</c:v>
                </c:pt>
                <c:pt idx="129">
                  <c:v>767.5</c:v>
                </c:pt>
                <c:pt idx="130">
                  <c:v>746.4</c:v>
                </c:pt>
                <c:pt idx="131">
                  <c:v>716.4</c:v>
                </c:pt>
                <c:pt idx="132">
                  <c:v>709.9</c:v>
                </c:pt>
                <c:pt idx="133">
                  <c:v>703</c:v>
                </c:pt>
                <c:pt idx="134">
                  <c:v>739.4</c:v>
                </c:pt>
                <c:pt idx="135">
                  <c:v>780.8</c:v>
                </c:pt>
                <c:pt idx="136">
                  <c:v>747.5</c:v>
                </c:pt>
                <c:pt idx="137">
                  <c:v>710</c:v>
                </c:pt>
                <c:pt idx="138">
                  <c:v>657.7</c:v>
                </c:pt>
                <c:pt idx="139">
                  <c:v>655</c:v>
                </c:pt>
                <c:pt idx="140">
                  <c:v>618</c:v>
                </c:pt>
                <c:pt idx="141">
                  <c:v>621.29999999999995</c:v>
                </c:pt>
                <c:pt idx="142">
                  <c:v>624.9</c:v>
                </c:pt>
                <c:pt idx="143">
                  <c:v>596</c:v>
                </c:pt>
              </c:numCache>
            </c:numRef>
          </c:val>
          <c:extLst xmlns:c16r2="http://schemas.microsoft.com/office/drawing/2015/06/chart">
            <c:ext xmlns:c16="http://schemas.microsoft.com/office/drawing/2014/chart" uri="{C3380CC4-5D6E-409C-BE32-E72D297353CC}">
              <c16:uniqueId val="{00000009-2809-4901-9775-9A9204ACCAB7}"/>
            </c:ext>
          </c:extLst>
        </c:ser>
        <c:dLbls/>
        <c:marker val="1"/>
        <c:axId val="108188416"/>
        <c:axId val="108189952"/>
      </c:lineChart>
      <c:dateAx>
        <c:axId val="108188416"/>
        <c:scaling>
          <c:orientation val="minMax"/>
        </c:scaling>
        <c:axPos val="b"/>
        <c:numFmt formatCode="[$-408]mmm\-yy;@" sourceLinked="0"/>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el-GR"/>
          </a:p>
        </c:txPr>
        <c:crossAx val="108189952"/>
        <c:crosses val="autoZero"/>
        <c:auto val="1"/>
        <c:lblOffset val="100"/>
        <c:baseTimeUnit val="days"/>
      </c:dateAx>
      <c:valAx>
        <c:axId val="108189952"/>
        <c:scaling>
          <c:orientation val="minMax"/>
          <c:min val="600"/>
        </c:scaling>
        <c:axPos val="l"/>
        <c:majorGridlines>
          <c:spPr>
            <a:ln w="9525" cap="flat" cmpd="sng" algn="ctr">
              <a:solidFill>
                <a:schemeClr val="tx1">
                  <a:lumMod val="15000"/>
                  <a:lumOff val="85000"/>
                </a:schemeClr>
              </a:solidFill>
              <a:round/>
            </a:ln>
            <a:effectLst/>
          </c:spPr>
        </c:majorGridlines>
        <c:numFmt formatCode="#,##0" sourceLinked="1"/>
        <c:majorTickMark val="none"/>
        <c:tickLblPos val="nextTo"/>
        <c:spPr>
          <a:ln w="9525">
            <a:noFill/>
          </a:ln>
        </c:spPr>
        <c:txPr>
          <a:bodyPr rot="0" vert="horz"/>
          <a:lstStyle/>
          <a:p>
            <a:pPr>
              <a:defRPr sz="900" b="0" i="0" u="none" strike="noStrike" baseline="0">
                <a:solidFill>
                  <a:srgbClr val="333333"/>
                </a:solidFill>
                <a:latin typeface="Calibri"/>
                <a:ea typeface="Calibri"/>
                <a:cs typeface="Calibri"/>
              </a:defRPr>
            </a:pPr>
            <a:endParaRPr lang="el-GR"/>
          </a:p>
        </c:txPr>
        <c:crossAx val="108188416"/>
        <c:crosses val="autoZero"/>
        <c:crossBetween val="between"/>
      </c:valAx>
      <c:spPr>
        <a:noFill/>
        <a:ln w="25400">
          <a:noFill/>
        </a:ln>
      </c:spPr>
    </c:plotArea>
    <c:legend>
      <c:legendPos val="r"/>
      <c:layout>
        <c:manualLayout>
          <c:xMode val="edge"/>
          <c:yMode val="edge"/>
          <c:x val="0.1725220980441961"/>
          <c:y val="0.75607161331111006"/>
          <c:w val="0.40972034544069086"/>
          <c:h val="6.5991963859832151E-2"/>
        </c:manualLayout>
      </c:layout>
      <c:spPr>
        <a:noFill/>
        <a:ln w="25400">
          <a:noFill/>
        </a:ln>
      </c:spPr>
      <c:txPr>
        <a:bodyPr/>
        <a:lstStyle/>
        <a:p>
          <a:pPr>
            <a:defRPr sz="825" b="0" i="0" u="none" strike="noStrike" baseline="0">
              <a:solidFill>
                <a:srgbClr val="333333"/>
              </a:solidFill>
              <a:latin typeface="Calibri"/>
              <a:ea typeface="Calibri"/>
              <a:cs typeface="Calibri"/>
            </a:defRPr>
          </a:pPr>
          <a:endParaRPr lang="el-GR"/>
        </a:p>
      </c:txPr>
    </c:legend>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l-G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xmlns="" id="{AADB8255-BCD4-F344-B16E-60C337F3693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xmlns="" id="{8BCBEAE1-BDFA-C542-B462-0EF14A257AC9}"/>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4987FCDB-D301-2E42-BECE-CE86386C06BA}" type="datetimeFigureOut">
              <a:rPr lang="el-GR" smtClean="0"/>
              <a:pPr/>
              <a:t>10/3/2022</a:t>
            </a:fld>
            <a:endParaRPr lang="el-GR"/>
          </a:p>
        </p:txBody>
      </p:sp>
      <p:sp>
        <p:nvSpPr>
          <p:cNvPr id="4" name="Θέση υποσέλιδου 3">
            <a:extLst>
              <a:ext uri="{FF2B5EF4-FFF2-40B4-BE49-F238E27FC236}">
                <a16:creationId xmlns:a16="http://schemas.microsoft.com/office/drawing/2014/main" xmlns="" id="{60D8CD1D-785E-F442-BB8E-4B44CD2090B2}"/>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xmlns="" id="{BD2AC97E-F3CE-A04B-8860-77EF6746B939}"/>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9FB2C02-D641-4A46-AF96-7F9F842FAF53}" type="slidenum">
              <a:rPr lang="el-GR" smtClean="0"/>
              <a:pPr/>
              <a:t>‹#›</a:t>
            </a:fld>
            <a:endParaRPr lang="el-GR"/>
          </a:p>
        </p:txBody>
      </p:sp>
    </p:spTree>
    <p:extLst>
      <p:ext uri="{BB962C8B-B14F-4D97-AF65-F5344CB8AC3E}">
        <p14:creationId xmlns:p14="http://schemas.microsoft.com/office/powerpoint/2010/main" xmlns="" val="1989643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90488" y="744538"/>
            <a:ext cx="6616700" cy="3722687"/>
          </a:xfrm>
          <a:prstGeom prst="rect">
            <a:avLst/>
          </a:prstGeom>
        </p:spPr>
        <p:txBody>
          <a:bodyPr/>
          <a:lstStyle/>
          <a:p>
            <a:endParaRPr/>
          </a:p>
        </p:txBody>
      </p:sp>
      <p:sp>
        <p:nvSpPr>
          <p:cNvPr id="117" name="Shape 117"/>
          <p:cNvSpPr>
            <a:spLocks noGrp="1"/>
          </p:cNvSpPr>
          <p:nvPr>
            <p:ph type="body" sz="quarter" idx="1"/>
          </p:nvPr>
        </p:nvSpPr>
        <p:spPr>
          <a:xfrm>
            <a:off x="906357" y="4715153"/>
            <a:ext cx="4984962" cy="4466987"/>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228600" latinLnBrk="0">
      <a:lnSpc>
        <a:spcPct val="117999"/>
      </a:lnSpc>
      <a:defRPr sz="1100">
        <a:latin typeface="Helvetica Neue"/>
        <a:ea typeface="Helvetica Neue"/>
        <a:cs typeface="Helvetica Neue"/>
        <a:sym typeface="Helvetica Neue"/>
      </a:defRPr>
    </a:lvl1pPr>
    <a:lvl2pPr indent="114300" defTabSz="228600" latinLnBrk="0">
      <a:lnSpc>
        <a:spcPct val="117999"/>
      </a:lnSpc>
      <a:defRPr sz="1100">
        <a:latin typeface="Helvetica Neue"/>
        <a:ea typeface="Helvetica Neue"/>
        <a:cs typeface="Helvetica Neue"/>
        <a:sym typeface="Helvetica Neue"/>
      </a:defRPr>
    </a:lvl2pPr>
    <a:lvl3pPr indent="228600" defTabSz="228600" latinLnBrk="0">
      <a:lnSpc>
        <a:spcPct val="117999"/>
      </a:lnSpc>
      <a:defRPr sz="1100">
        <a:latin typeface="Helvetica Neue"/>
        <a:ea typeface="Helvetica Neue"/>
        <a:cs typeface="Helvetica Neue"/>
        <a:sym typeface="Helvetica Neue"/>
      </a:defRPr>
    </a:lvl3pPr>
    <a:lvl4pPr indent="342900" defTabSz="228600" latinLnBrk="0">
      <a:lnSpc>
        <a:spcPct val="117999"/>
      </a:lnSpc>
      <a:defRPr sz="1100">
        <a:latin typeface="Helvetica Neue"/>
        <a:ea typeface="Helvetica Neue"/>
        <a:cs typeface="Helvetica Neue"/>
        <a:sym typeface="Helvetica Neue"/>
      </a:defRPr>
    </a:lvl4pPr>
    <a:lvl5pPr indent="457200" defTabSz="228600" latinLnBrk="0">
      <a:lnSpc>
        <a:spcPct val="117999"/>
      </a:lnSpc>
      <a:defRPr sz="1100">
        <a:latin typeface="Helvetica Neue"/>
        <a:ea typeface="Helvetica Neue"/>
        <a:cs typeface="Helvetica Neue"/>
        <a:sym typeface="Helvetica Neue"/>
      </a:defRPr>
    </a:lvl5pPr>
    <a:lvl6pPr indent="571500" defTabSz="228600" latinLnBrk="0">
      <a:lnSpc>
        <a:spcPct val="117999"/>
      </a:lnSpc>
      <a:defRPr sz="1100">
        <a:latin typeface="Helvetica Neue"/>
        <a:ea typeface="Helvetica Neue"/>
        <a:cs typeface="Helvetica Neue"/>
        <a:sym typeface="Helvetica Neue"/>
      </a:defRPr>
    </a:lvl6pPr>
    <a:lvl7pPr indent="685800" defTabSz="228600" latinLnBrk="0">
      <a:lnSpc>
        <a:spcPct val="117999"/>
      </a:lnSpc>
      <a:defRPr sz="1100">
        <a:latin typeface="Helvetica Neue"/>
        <a:ea typeface="Helvetica Neue"/>
        <a:cs typeface="Helvetica Neue"/>
        <a:sym typeface="Helvetica Neue"/>
      </a:defRPr>
    </a:lvl7pPr>
    <a:lvl8pPr indent="800100" defTabSz="228600" latinLnBrk="0">
      <a:lnSpc>
        <a:spcPct val="117999"/>
      </a:lnSpc>
      <a:defRPr sz="1100">
        <a:latin typeface="Helvetica Neue"/>
        <a:ea typeface="Helvetica Neue"/>
        <a:cs typeface="Helvetica Neue"/>
        <a:sym typeface="Helvetica Neue"/>
      </a:defRPr>
    </a:lvl8pPr>
    <a:lvl9pPr indent="914400" defTabSz="228600" latinLnBrk="0">
      <a:lnSpc>
        <a:spcPct val="117999"/>
      </a:lnSpc>
      <a:defRPr sz="11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xmlns="" id="{A517CE0C-47B8-D143-8B4D-F604A8B4A2AA}"/>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0" y="1454780"/>
            <a:ext cx="12193588" cy="4382071"/>
          </a:xfrm>
          <a:prstGeom prst="rect">
            <a:avLst/>
          </a:prstGeom>
        </p:spPr>
      </p:pic>
      <p:pic>
        <p:nvPicPr>
          <p:cNvPr id="5" name="Εικόνα 4">
            <a:extLst>
              <a:ext uri="{FF2B5EF4-FFF2-40B4-BE49-F238E27FC236}">
                <a16:creationId xmlns:a16="http://schemas.microsoft.com/office/drawing/2014/main" xmlns="" id="{79531F3F-BE2C-4241-821F-53CF39FE5764}"/>
              </a:ext>
            </a:extLst>
          </p:cNvPr>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8751223" y="339366"/>
            <a:ext cx="3029901" cy="699208"/>
          </a:xfrm>
          <a:prstGeom prst="rect">
            <a:avLst/>
          </a:prstGeom>
        </p:spPr>
      </p:pic>
      <p:sp>
        <p:nvSpPr>
          <p:cNvPr id="8" name="Τίτλος 7">
            <a:extLst>
              <a:ext uri="{FF2B5EF4-FFF2-40B4-BE49-F238E27FC236}">
                <a16:creationId xmlns:a16="http://schemas.microsoft.com/office/drawing/2014/main" xmlns="" id="{F3FBF81A-CCA1-8B41-B772-69F3CC5BAC05}"/>
              </a:ext>
            </a:extLst>
          </p:cNvPr>
          <p:cNvSpPr>
            <a:spLocks noGrp="1"/>
          </p:cNvSpPr>
          <p:nvPr>
            <p:ph type="title" hasCustomPrompt="1"/>
          </p:nvPr>
        </p:nvSpPr>
        <p:spPr>
          <a:xfrm>
            <a:off x="948354" y="2493354"/>
            <a:ext cx="10504268" cy="1143000"/>
          </a:xfrm>
          <a:prstGeom prst="rect">
            <a:avLst/>
          </a:prstGeom>
        </p:spPr>
        <p:txBody>
          <a:bodyPr>
            <a:noAutofit/>
          </a:bodyPr>
          <a:lstStyle>
            <a:lvl1pPr algn="l">
              <a:defRPr sz="3400" b="1">
                <a:solidFill>
                  <a:schemeClr val="bg1"/>
                </a:solidFill>
                <a:latin typeface="Roboto" panose="02000000000000000000" pitchFamily="2" charset="0"/>
                <a:ea typeface="Roboto" panose="02000000000000000000" pitchFamily="2" charset="0"/>
                <a:cs typeface="Roboto" panose="02000000000000000000" pitchFamily="2" charset="0"/>
              </a:defRPr>
            </a:lvl1pPr>
          </a:lstStyle>
          <a:p>
            <a:r>
              <a:rPr lang="el-GR" dirty="0"/>
              <a:t>ΤΑ ΠΡΟΒΛΗΜΑΤΑ</a:t>
            </a:r>
            <a:br>
              <a:rPr lang="el-GR" dirty="0"/>
            </a:br>
            <a:r>
              <a:rPr lang="el-GR" dirty="0"/>
              <a:t>ΤΗΣ ΙΣΧΥΟΥΣΑΣ ΝΟΜΟΘΕΣΙΑΣ</a:t>
            </a:r>
          </a:p>
        </p:txBody>
      </p:sp>
      <p:sp>
        <p:nvSpPr>
          <p:cNvPr id="14" name="Θέση κειμένου 13">
            <a:extLst>
              <a:ext uri="{FF2B5EF4-FFF2-40B4-BE49-F238E27FC236}">
                <a16:creationId xmlns:a16="http://schemas.microsoft.com/office/drawing/2014/main" xmlns="" id="{7B9D78EC-FF91-D744-B4A9-2F8A6C055C48}"/>
              </a:ext>
            </a:extLst>
          </p:cNvPr>
          <p:cNvSpPr>
            <a:spLocks noGrp="1"/>
          </p:cNvSpPr>
          <p:nvPr>
            <p:ph type="body" sz="quarter" idx="11" hasCustomPrompt="1"/>
          </p:nvPr>
        </p:nvSpPr>
        <p:spPr>
          <a:xfrm>
            <a:off x="947738" y="5499848"/>
            <a:ext cx="2520950" cy="337004"/>
          </a:xfrm>
          <a:prstGeom prst="rect">
            <a:avLst/>
          </a:prstGeom>
        </p:spPr>
        <p:txBody>
          <a:bodyPr>
            <a:normAutofit/>
          </a:bodyPr>
          <a:lstStyle>
            <a:lvl1pPr marL="0" indent="0">
              <a:buNone/>
              <a:defRPr sz="1600" b="1">
                <a:solidFill>
                  <a:schemeClr val="bg1"/>
                </a:solidFill>
                <a:latin typeface="Roboto" panose="02000000000000000000" pitchFamily="2" charset="0"/>
                <a:ea typeface="Roboto" panose="02000000000000000000" pitchFamily="2" charset="0"/>
                <a:cs typeface="Roboto" panose="02000000000000000000" pitchFamily="2" charset="0"/>
              </a:defRPr>
            </a:lvl1pPr>
          </a:lstStyle>
          <a:p>
            <a:r>
              <a:rPr lang="el-GR" dirty="0"/>
              <a:t>06 / 05 / 2021</a:t>
            </a:r>
          </a:p>
        </p:txBody>
      </p:sp>
      <p:sp>
        <p:nvSpPr>
          <p:cNvPr id="26" name="Θέση κειμένου 25">
            <a:extLst>
              <a:ext uri="{FF2B5EF4-FFF2-40B4-BE49-F238E27FC236}">
                <a16:creationId xmlns:a16="http://schemas.microsoft.com/office/drawing/2014/main" xmlns="" id="{C036A572-0979-2E4D-993E-A464910FD518}"/>
              </a:ext>
            </a:extLst>
          </p:cNvPr>
          <p:cNvSpPr>
            <a:spLocks noGrp="1"/>
          </p:cNvSpPr>
          <p:nvPr>
            <p:ph type="body" sz="quarter" idx="12" hasCustomPrompt="1"/>
          </p:nvPr>
        </p:nvSpPr>
        <p:spPr>
          <a:xfrm>
            <a:off x="947738" y="3832225"/>
            <a:ext cx="6427974" cy="1157288"/>
          </a:xfrm>
          <a:prstGeom prst="rect">
            <a:avLst/>
          </a:prstGeom>
        </p:spPr>
        <p:txBody>
          <a:bodyPr>
            <a:noAutofit/>
          </a:bodyPr>
          <a:lstStyle>
            <a:lvl1pPr marL="0" indent="0">
              <a:buNone/>
              <a:defRPr sz="1220">
                <a:solidFill>
                  <a:schemeClr val="bg1"/>
                </a:solidFill>
                <a:latin typeface="Calibri" panose="020F0502020204030204" pitchFamily="34" charset="0"/>
                <a:cs typeface="Calibri" panose="020F0502020204030204" pitchFamily="34" charset="0"/>
              </a:defRPr>
            </a:lvl1pPr>
          </a:lstStyle>
          <a:p>
            <a:r>
              <a:rPr lang="en" dirty="0"/>
              <a:t>Lorem ipsum dolor sit </a:t>
            </a:r>
            <a:r>
              <a:rPr lang="en" dirty="0" err="1"/>
              <a:t>amet</a:t>
            </a:r>
            <a:r>
              <a:rPr lang="en" dirty="0"/>
              <a:t>, </a:t>
            </a:r>
            <a:r>
              <a:rPr lang="en" dirty="0" err="1"/>
              <a:t>consectetur</a:t>
            </a:r>
            <a:r>
              <a:rPr lang="en" dirty="0"/>
              <a:t> </a:t>
            </a:r>
            <a:r>
              <a:rPr lang="en" dirty="0" err="1"/>
              <a:t>adipisici</a:t>
            </a:r>
            <a:r>
              <a:rPr lang="en" dirty="0"/>
              <a:t> </a:t>
            </a:r>
            <a:r>
              <a:rPr lang="en" dirty="0" err="1"/>
              <a:t>elit</a:t>
            </a:r>
            <a:r>
              <a:rPr lang="en" dirty="0"/>
              <a:t>, </a:t>
            </a:r>
            <a:r>
              <a:rPr lang="en" dirty="0" err="1"/>
              <a:t>sed</a:t>
            </a:r>
            <a:r>
              <a:rPr lang="en" dirty="0"/>
              <a:t> do </a:t>
            </a:r>
            <a:r>
              <a:rPr lang="en" dirty="0" err="1"/>
              <a:t>eiusmod</a:t>
            </a:r>
            <a:r>
              <a:rPr lang="en" dirty="0"/>
              <a:t> </a:t>
            </a:r>
            <a:r>
              <a:rPr lang="en" dirty="0" err="1"/>
              <a:t>tempor</a:t>
            </a:r>
            <a:r>
              <a:rPr lang="en" dirty="0"/>
              <a:t> </a:t>
            </a:r>
            <a:r>
              <a:rPr lang="en" dirty="0" err="1"/>
              <a:t>incididunt</a:t>
            </a:r>
            <a:r>
              <a:rPr lang="en" dirty="0"/>
              <a:t> </a:t>
            </a:r>
            <a:r>
              <a:rPr lang="en" dirty="0" err="1"/>
              <a:t>ut</a:t>
            </a:r>
            <a:r>
              <a:rPr lang="en" dirty="0"/>
              <a:t> </a:t>
            </a:r>
            <a:r>
              <a:rPr lang="en" dirty="0" err="1"/>
              <a:t>labore</a:t>
            </a:r>
            <a:r>
              <a:rPr lang="en" dirty="0"/>
              <a:t> et dolore magna </a:t>
            </a:r>
            <a:r>
              <a:rPr lang="en" dirty="0" err="1"/>
              <a:t>aliqua</a:t>
            </a:r>
            <a:r>
              <a:rPr lang="en" dirty="0"/>
              <a:t>. Ut </a:t>
            </a:r>
            <a:r>
              <a:rPr lang="en" dirty="0" err="1"/>
              <a:t>enim</a:t>
            </a:r>
            <a:r>
              <a:rPr lang="en" dirty="0"/>
              <a:t> ad minim </a:t>
            </a:r>
            <a:r>
              <a:rPr lang="en" dirty="0" err="1"/>
              <a:t>veniam</a:t>
            </a:r>
            <a:r>
              <a:rPr lang="en" dirty="0"/>
              <a:t>, </a:t>
            </a:r>
            <a:r>
              <a:rPr lang="en" dirty="0" err="1"/>
              <a:t>quis</a:t>
            </a:r>
            <a:r>
              <a:rPr lang="en" dirty="0"/>
              <a:t> </a:t>
            </a:r>
            <a:r>
              <a:rPr lang="en" dirty="0" err="1"/>
              <a:t>nostrud</a:t>
            </a:r>
            <a:r>
              <a:rPr lang="en" dirty="0"/>
              <a:t> exercitation </a:t>
            </a:r>
            <a:r>
              <a:rPr lang="en" dirty="0" err="1"/>
              <a:t>ullamco</a:t>
            </a:r>
            <a:r>
              <a:rPr lang="en" dirty="0"/>
              <a:t> </a:t>
            </a:r>
            <a:r>
              <a:rPr lang="en" dirty="0" err="1"/>
              <a:t>laboris</a:t>
            </a:r>
            <a:r>
              <a:rPr lang="en" dirty="0"/>
              <a:t> nisi </a:t>
            </a:r>
            <a:r>
              <a:rPr lang="en" dirty="0" err="1"/>
              <a:t>ut</a:t>
            </a:r>
            <a:r>
              <a:rPr lang="en" dirty="0"/>
              <a:t> </a:t>
            </a:r>
            <a:r>
              <a:rPr lang="en" dirty="0" err="1"/>
              <a:t>aliquip</a:t>
            </a:r>
            <a:r>
              <a:rPr lang="en" dirty="0"/>
              <a:t> ex </a:t>
            </a:r>
            <a:r>
              <a:rPr lang="en" dirty="0" err="1"/>
              <a:t>ea</a:t>
            </a:r>
            <a:r>
              <a:rPr lang="en" dirty="0"/>
              <a:t> </a:t>
            </a:r>
            <a:r>
              <a:rPr lang="en" dirty="0" err="1"/>
              <a:t>commodo</a:t>
            </a:r>
            <a:r>
              <a:rPr lang="en" dirty="0"/>
              <a:t> </a:t>
            </a:r>
            <a:r>
              <a:rPr lang="en" dirty="0" err="1"/>
              <a:t>consequat</a:t>
            </a:r>
            <a:r>
              <a:rPr lang="en" dirty="0"/>
              <a:t>. Duis </a:t>
            </a:r>
            <a:r>
              <a:rPr lang="en" dirty="0" err="1"/>
              <a:t>aute</a:t>
            </a:r>
            <a:r>
              <a:rPr lang="en" dirty="0"/>
              <a:t> </a:t>
            </a:r>
            <a:r>
              <a:rPr lang="en" dirty="0" err="1"/>
              <a:t>irure</a:t>
            </a:r>
            <a:r>
              <a:rPr lang="en" dirty="0"/>
              <a:t> dolor in </a:t>
            </a:r>
            <a:r>
              <a:rPr lang="en" dirty="0" err="1"/>
              <a:t>reprehenderit</a:t>
            </a:r>
            <a:r>
              <a:rPr lang="en" dirty="0"/>
              <a:t> in </a:t>
            </a:r>
            <a:r>
              <a:rPr lang="en" dirty="0" err="1"/>
              <a:t>voluptate</a:t>
            </a:r>
            <a:r>
              <a:rPr lang="en" dirty="0"/>
              <a:t> </a:t>
            </a:r>
            <a:endParaRPr lang="el-G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inner slide text">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xmlns="" id="{6394B45D-E86C-B147-9C6E-809F74B84D8A}"/>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94" y="0"/>
            <a:ext cx="12192000" cy="6858000"/>
          </a:xfrm>
          <a:prstGeom prst="rect">
            <a:avLst/>
          </a:prstGeom>
        </p:spPr>
      </p:pic>
      <p:sp>
        <p:nvSpPr>
          <p:cNvPr id="6" name="Θέση κειμένου 5">
            <a:extLst>
              <a:ext uri="{FF2B5EF4-FFF2-40B4-BE49-F238E27FC236}">
                <a16:creationId xmlns:a16="http://schemas.microsoft.com/office/drawing/2014/main" xmlns="" id="{6CAE11BA-80CC-894F-BB53-BA1384A8E883}"/>
              </a:ext>
            </a:extLst>
          </p:cNvPr>
          <p:cNvSpPr>
            <a:spLocks noGrp="1"/>
          </p:cNvSpPr>
          <p:nvPr>
            <p:ph type="body" sz="quarter" idx="10" hasCustomPrompt="1"/>
          </p:nvPr>
        </p:nvSpPr>
        <p:spPr>
          <a:xfrm>
            <a:off x="914214" y="1754281"/>
            <a:ext cx="8909050" cy="592138"/>
          </a:xfrm>
          <a:prstGeom prst="rect">
            <a:avLst/>
          </a:prstGeom>
        </p:spPr>
        <p:txBody>
          <a:bodyPr>
            <a:noAutofit/>
          </a:bodyPr>
          <a:lstStyle>
            <a:lvl1pPr marL="0" indent="0">
              <a:buNone/>
              <a:defRPr sz="3600" b="0" i="0">
                <a:latin typeface="Roboto Medium" panose="02000000000000000000" pitchFamily="2" charset="0"/>
                <a:ea typeface="Roboto Medium" panose="02000000000000000000" pitchFamily="2" charset="0"/>
                <a:cs typeface="Roboto Medium" panose="02000000000000000000" pitchFamily="2" charset="0"/>
              </a:defRPr>
            </a:lvl1pPr>
          </a:lstStyle>
          <a:p>
            <a:r>
              <a:rPr lang="en-US" dirty="0"/>
              <a:t>T</a:t>
            </a:r>
            <a:r>
              <a:rPr lang="el-GR" dirty="0"/>
              <a:t>ΙΤΛΟΣ </a:t>
            </a:r>
            <a:r>
              <a:rPr lang="en-US" dirty="0"/>
              <a:t>Lorem ipsum dolor sit </a:t>
            </a:r>
            <a:r>
              <a:rPr lang="en-US" dirty="0" err="1"/>
              <a:t>amet</a:t>
            </a:r>
            <a:endParaRPr lang="el-GR" dirty="0"/>
          </a:p>
        </p:txBody>
      </p:sp>
      <p:sp>
        <p:nvSpPr>
          <p:cNvPr id="8" name="Θέση κειμένου 7">
            <a:extLst>
              <a:ext uri="{FF2B5EF4-FFF2-40B4-BE49-F238E27FC236}">
                <a16:creationId xmlns:a16="http://schemas.microsoft.com/office/drawing/2014/main" xmlns="" id="{2B55413A-9B3B-B545-B71F-98642217566B}"/>
              </a:ext>
            </a:extLst>
          </p:cNvPr>
          <p:cNvSpPr>
            <a:spLocks noGrp="1"/>
          </p:cNvSpPr>
          <p:nvPr>
            <p:ph type="body" sz="quarter" idx="11" hasCustomPrompt="1"/>
          </p:nvPr>
        </p:nvSpPr>
        <p:spPr>
          <a:xfrm>
            <a:off x="901700" y="2589213"/>
            <a:ext cx="10306050" cy="3529012"/>
          </a:xfrm>
          <a:prstGeom prst="rect">
            <a:avLst/>
          </a:prstGeom>
        </p:spPr>
        <p:txBody>
          <a:bodyPr anchor="t">
            <a:noAutofit/>
          </a:bodyPr>
          <a:lstStyle>
            <a:lvl1pPr marL="0" indent="0">
              <a:spcBef>
                <a:spcPts val="1200"/>
              </a:spcBef>
              <a:buNone/>
              <a:defRPr sz="1600">
                <a:latin typeface="Calibri" panose="020F0502020204030204" pitchFamily="34" charset="0"/>
                <a:cs typeface="Calibri" panose="020F0502020204030204" pitchFamily="34" charset="0"/>
              </a:defRPr>
            </a:lvl1pPr>
          </a:lstStyle>
          <a:p>
            <a:r>
              <a:rPr lang="en-US" dirty="0"/>
              <a:t>Lorem ipsum dolor sit </a:t>
            </a:r>
            <a:r>
              <a:rPr lang="en-US" dirty="0" err="1"/>
              <a:t>amet</a:t>
            </a:r>
            <a:r>
              <a:rPr lang="en-US" dirty="0"/>
              <a:t>, </a:t>
            </a:r>
            <a:r>
              <a:rPr lang="en-US" dirty="0" err="1"/>
              <a:t>consectetur</a:t>
            </a:r>
            <a:r>
              <a:rPr lang="en-US" dirty="0"/>
              <a:t> </a:t>
            </a:r>
            <a:r>
              <a:rPr lang="en-US" dirty="0" err="1"/>
              <a:t>adipisici</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p>
          <a:p>
            <a:r>
              <a:rPr lang="en-US" dirty="0"/>
              <a:t>Dolor sit </a:t>
            </a:r>
            <a:r>
              <a:rPr lang="en-US" dirty="0" err="1"/>
              <a:t>amet</a:t>
            </a:r>
            <a:r>
              <a:rPr lang="en-US" dirty="0"/>
              <a:t>, </a:t>
            </a:r>
            <a:r>
              <a:rPr lang="en-US" dirty="0" err="1"/>
              <a:t>consectetur</a:t>
            </a:r>
            <a:r>
              <a:rPr lang="en-US" dirty="0"/>
              <a:t> </a:t>
            </a:r>
            <a:r>
              <a:rPr lang="en-US" dirty="0" err="1"/>
              <a:t>adipisici</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p>
          <a:p>
            <a:r>
              <a:rPr lang="en-US" dirty="0" err="1"/>
              <a:t>Consectetur</a:t>
            </a:r>
            <a:r>
              <a:rPr lang="en-US" dirty="0"/>
              <a:t> </a:t>
            </a:r>
            <a:r>
              <a:rPr lang="en-US" dirty="0" err="1"/>
              <a:t>adipisici</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endParaRPr lang="el-GR" dirty="0"/>
          </a:p>
        </p:txBody>
      </p:sp>
      <p:sp>
        <p:nvSpPr>
          <p:cNvPr id="5" name="Shape 41">
            <a:extLst>
              <a:ext uri="{FF2B5EF4-FFF2-40B4-BE49-F238E27FC236}">
                <a16:creationId xmlns:a16="http://schemas.microsoft.com/office/drawing/2014/main" xmlns="" id="{299CB96A-0CB1-5C48-A633-81C1F61EBF27}"/>
              </a:ext>
            </a:extLst>
          </p:cNvPr>
          <p:cNvSpPr>
            <a:spLocks noGrp="1"/>
          </p:cNvSpPr>
          <p:nvPr>
            <p:ph type="sldNum" sz="quarter" idx="2"/>
          </p:nvPr>
        </p:nvSpPr>
        <p:spPr>
          <a:xfrm>
            <a:off x="11673887" y="6540500"/>
            <a:ext cx="306174" cy="287258"/>
          </a:xfrm>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inner slide text &amp; table/graph">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xmlns="" id="{EB9E2B9E-C402-0841-83D8-5806B11CCB59}"/>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94" y="0"/>
            <a:ext cx="12192000" cy="6858000"/>
          </a:xfrm>
          <a:prstGeom prst="rect">
            <a:avLst/>
          </a:prstGeom>
        </p:spPr>
      </p:pic>
      <p:sp>
        <p:nvSpPr>
          <p:cNvPr id="6" name="Θέση κειμένου 5">
            <a:extLst>
              <a:ext uri="{FF2B5EF4-FFF2-40B4-BE49-F238E27FC236}">
                <a16:creationId xmlns:a16="http://schemas.microsoft.com/office/drawing/2014/main" xmlns="" id="{0AF6D2EC-D913-BE4E-BCA6-6DCE1FD4C6B0}"/>
              </a:ext>
            </a:extLst>
          </p:cNvPr>
          <p:cNvSpPr>
            <a:spLocks noGrp="1"/>
          </p:cNvSpPr>
          <p:nvPr>
            <p:ph type="body" sz="quarter" idx="10" hasCustomPrompt="1"/>
          </p:nvPr>
        </p:nvSpPr>
        <p:spPr>
          <a:xfrm>
            <a:off x="901700" y="1754281"/>
            <a:ext cx="5728633" cy="1170454"/>
          </a:xfrm>
          <a:prstGeom prst="rect">
            <a:avLst/>
          </a:prstGeom>
        </p:spPr>
        <p:txBody>
          <a:bodyPr anchor="t">
            <a:noAutofit/>
          </a:bodyPr>
          <a:lstStyle>
            <a:lvl1pPr marL="0" indent="0">
              <a:buNone/>
              <a:defRPr sz="3600" b="0" i="0">
                <a:latin typeface="Roboto Medium" panose="02000000000000000000" pitchFamily="2" charset="0"/>
                <a:ea typeface="Roboto Medium" panose="02000000000000000000" pitchFamily="2" charset="0"/>
                <a:cs typeface="Roboto Medium" panose="02000000000000000000" pitchFamily="2" charset="0"/>
              </a:defRPr>
            </a:lvl1pPr>
          </a:lstStyle>
          <a:p>
            <a:r>
              <a:rPr lang="en-US" dirty="0"/>
              <a:t>T</a:t>
            </a:r>
            <a:r>
              <a:rPr lang="el-GR" dirty="0"/>
              <a:t>ΙΤΛΟΣ </a:t>
            </a:r>
            <a:r>
              <a:rPr lang="en-US" dirty="0"/>
              <a:t>Lorem ipsum dolor sit </a:t>
            </a:r>
            <a:r>
              <a:rPr lang="en-US" dirty="0" err="1"/>
              <a:t>amet</a:t>
            </a:r>
            <a:endParaRPr lang="el-GR" dirty="0"/>
          </a:p>
        </p:txBody>
      </p:sp>
      <p:sp>
        <p:nvSpPr>
          <p:cNvPr id="7" name="Θέση κειμένου 7">
            <a:extLst>
              <a:ext uri="{FF2B5EF4-FFF2-40B4-BE49-F238E27FC236}">
                <a16:creationId xmlns:a16="http://schemas.microsoft.com/office/drawing/2014/main" xmlns="" id="{C6B2B486-B1BB-114D-8A58-3D30CF0D1D73}"/>
              </a:ext>
            </a:extLst>
          </p:cNvPr>
          <p:cNvSpPr>
            <a:spLocks noGrp="1"/>
          </p:cNvSpPr>
          <p:nvPr>
            <p:ph type="body" sz="quarter" idx="11" hasCustomPrompt="1"/>
          </p:nvPr>
        </p:nvSpPr>
        <p:spPr>
          <a:xfrm>
            <a:off x="901700" y="3242048"/>
            <a:ext cx="5868894" cy="2782234"/>
          </a:xfrm>
          <a:prstGeom prst="rect">
            <a:avLst/>
          </a:prstGeom>
        </p:spPr>
        <p:txBody>
          <a:bodyPr anchor="t">
            <a:noAutofit/>
          </a:bodyPr>
          <a:lstStyle>
            <a:lvl1pPr marL="0" indent="0">
              <a:spcBef>
                <a:spcPts val="1200"/>
              </a:spcBef>
              <a:buNone/>
              <a:defRPr sz="1600" b="0">
                <a:latin typeface="Calibri" panose="020F0502020204030204" pitchFamily="34" charset="0"/>
                <a:cs typeface="Calibri" panose="020F0502020204030204" pitchFamily="34" charset="0"/>
              </a:defRPr>
            </a:lvl1pPr>
          </a:lstStyle>
          <a:p>
            <a:r>
              <a:rPr lang="en-US" dirty="0"/>
              <a:t>Lorem ipsum dolor sit </a:t>
            </a:r>
            <a:r>
              <a:rPr lang="en-US" dirty="0" err="1"/>
              <a:t>amet</a:t>
            </a:r>
            <a:r>
              <a:rPr lang="en-US" dirty="0"/>
              <a:t>, </a:t>
            </a:r>
            <a:r>
              <a:rPr lang="en-US" dirty="0" err="1"/>
              <a:t>consectetur</a:t>
            </a:r>
            <a:r>
              <a:rPr lang="en-US" dirty="0"/>
              <a:t> </a:t>
            </a:r>
            <a:r>
              <a:rPr lang="en-US" dirty="0" err="1"/>
              <a:t>adipisici</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Dolor sit </a:t>
            </a:r>
            <a:r>
              <a:rPr lang="en-US" dirty="0" err="1"/>
              <a:t>amet</a:t>
            </a:r>
            <a:r>
              <a:rPr lang="en-US" dirty="0"/>
              <a:t>, </a:t>
            </a:r>
            <a:r>
              <a:rPr lang="en-US" dirty="0" err="1"/>
              <a:t>consectetur</a:t>
            </a:r>
            <a:r>
              <a:rPr lang="en-US" dirty="0"/>
              <a:t> </a:t>
            </a:r>
            <a:r>
              <a:rPr lang="en-US" dirty="0" err="1"/>
              <a:t>adipisici</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a:t>
            </a:r>
            <a:endParaRPr lang="el-GR" dirty="0"/>
          </a:p>
        </p:txBody>
      </p:sp>
      <p:sp>
        <p:nvSpPr>
          <p:cNvPr id="3" name="Θέση γραφήματος 2">
            <a:extLst>
              <a:ext uri="{FF2B5EF4-FFF2-40B4-BE49-F238E27FC236}">
                <a16:creationId xmlns:a16="http://schemas.microsoft.com/office/drawing/2014/main" xmlns="" id="{F22688FE-DC57-7E4B-9413-51C007BA5A73}"/>
              </a:ext>
            </a:extLst>
          </p:cNvPr>
          <p:cNvSpPr>
            <a:spLocks noGrp="1"/>
          </p:cNvSpPr>
          <p:nvPr>
            <p:ph type="chart" sz="quarter" idx="12" hasCustomPrompt="1"/>
          </p:nvPr>
        </p:nvSpPr>
        <p:spPr>
          <a:xfrm>
            <a:off x="7321550" y="1754281"/>
            <a:ext cx="4538663" cy="4270001"/>
          </a:xfrm>
          <a:prstGeom prst="rect">
            <a:avLst/>
          </a:prstGeom>
        </p:spPr>
        <p:txBody>
          <a:bodyPr anchor="t">
            <a:normAutofit/>
          </a:bodyPr>
          <a:lstStyle>
            <a:lvl1pPr marL="0" indent="0">
              <a:buNone/>
              <a:defRPr sz="1600"/>
            </a:lvl1pPr>
          </a:lstStyle>
          <a:p>
            <a:r>
              <a:rPr lang="el-GR" dirty="0"/>
              <a:t>Θέση </a:t>
            </a:r>
            <a:r>
              <a:rPr lang="en" dirty="0"/>
              <a:t>infographic</a:t>
            </a:r>
            <a:endParaRPr lang="el-GR" dirty="0"/>
          </a:p>
        </p:txBody>
      </p:sp>
      <p:sp>
        <p:nvSpPr>
          <p:cNvPr id="8" name="Shape 41">
            <a:extLst>
              <a:ext uri="{FF2B5EF4-FFF2-40B4-BE49-F238E27FC236}">
                <a16:creationId xmlns:a16="http://schemas.microsoft.com/office/drawing/2014/main" xmlns="" id="{FD4EA9CF-4F66-3244-BF45-EFCBFF07815B}"/>
              </a:ext>
            </a:extLst>
          </p:cNvPr>
          <p:cNvSpPr>
            <a:spLocks noGrp="1"/>
          </p:cNvSpPr>
          <p:nvPr>
            <p:ph type="sldNum" sz="quarter" idx="2"/>
          </p:nvPr>
        </p:nvSpPr>
        <p:spPr>
          <a:xfrm>
            <a:off x="11673887" y="6540500"/>
            <a:ext cx="306174" cy="287258"/>
          </a:xfrm>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inner cover slide">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xmlns="" id="{ED835D5C-2CF2-2849-AB2D-278335048075}"/>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94" y="0"/>
            <a:ext cx="12192000" cy="6858000"/>
          </a:xfrm>
          <a:prstGeom prst="rect">
            <a:avLst/>
          </a:prstGeom>
        </p:spPr>
      </p:pic>
      <p:sp>
        <p:nvSpPr>
          <p:cNvPr id="9" name="Θέση κειμένου 5">
            <a:extLst>
              <a:ext uri="{FF2B5EF4-FFF2-40B4-BE49-F238E27FC236}">
                <a16:creationId xmlns:a16="http://schemas.microsoft.com/office/drawing/2014/main" xmlns="" id="{E75775A0-96F2-5B43-BBA8-4540722B7D33}"/>
              </a:ext>
            </a:extLst>
          </p:cNvPr>
          <p:cNvSpPr>
            <a:spLocks noGrp="1"/>
          </p:cNvSpPr>
          <p:nvPr>
            <p:ph type="body" sz="quarter" idx="10" hasCustomPrompt="1"/>
          </p:nvPr>
        </p:nvSpPr>
        <p:spPr>
          <a:xfrm>
            <a:off x="995829" y="3039035"/>
            <a:ext cx="5794936" cy="1001806"/>
          </a:xfrm>
          <a:prstGeom prst="rect">
            <a:avLst/>
          </a:prstGeom>
        </p:spPr>
        <p:txBody>
          <a:bodyPr anchor="ctr">
            <a:noAutofit/>
          </a:bodyPr>
          <a:lstStyle>
            <a:lvl1pPr marL="0" indent="0">
              <a:buNone/>
              <a:defRPr sz="2800" b="1" i="0">
                <a:solidFill>
                  <a:schemeClr val="bg1"/>
                </a:solidFill>
                <a:latin typeface="Roboto Medium" panose="02000000000000000000" pitchFamily="2" charset="0"/>
                <a:ea typeface="Roboto Medium" panose="02000000000000000000" pitchFamily="2" charset="0"/>
                <a:cs typeface="Roboto Medium" panose="02000000000000000000" pitchFamily="2" charset="0"/>
              </a:defRPr>
            </a:lvl1pPr>
          </a:lstStyle>
          <a:p>
            <a:r>
              <a:rPr lang="en-US" dirty="0"/>
              <a:t>T</a:t>
            </a:r>
            <a:r>
              <a:rPr lang="el-GR" dirty="0"/>
              <a:t>ΙΤΛΟΣ ΕΝΟΤΗΤΑΣ</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ack cover">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xmlns="" id="{5FA993F8-2B6C-DF41-9ECA-C2581CBE4E33}"/>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94" y="0"/>
            <a:ext cx="12192000" cy="6858000"/>
          </a:xfrm>
          <a:prstGeom prst="rect">
            <a:avLst/>
          </a:prstGeom>
        </p:spPr>
      </p:pic>
      <p:sp>
        <p:nvSpPr>
          <p:cNvPr id="5" name="Θέση κειμένου 5">
            <a:extLst>
              <a:ext uri="{FF2B5EF4-FFF2-40B4-BE49-F238E27FC236}">
                <a16:creationId xmlns:a16="http://schemas.microsoft.com/office/drawing/2014/main" xmlns="" id="{8671DEE3-6A51-D149-AC6B-D8E9C108F7D5}"/>
              </a:ext>
            </a:extLst>
          </p:cNvPr>
          <p:cNvSpPr>
            <a:spLocks noGrp="1"/>
          </p:cNvSpPr>
          <p:nvPr>
            <p:ph type="body" sz="quarter" idx="10" hasCustomPrompt="1"/>
          </p:nvPr>
        </p:nvSpPr>
        <p:spPr>
          <a:xfrm>
            <a:off x="3119966" y="3134347"/>
            <a:ext cx="5304367" cy="751852"/>
          </a:xfrm>
          <a:prstGeom prst="rect">
            <a:avLst/>
          </a:prstGeom>
        </p:spPr>
        <p:txBody>
          <a:bodyPr anchor="t">
            <a:noAutofit/>
          </a:bodyPr>
          <a:lstStyle>
            <a:lvl1pPr marL="0" indent="0" algn="ctr">
              <a:buNone/>
              <a:defRPr sz="2800" b="0" i="0">
                <a:solidFill>
                  <a:schemeClr val="bg1"/>
                </a:solidFill>
                <a:latin typeface="Roboto Medium" panose="02000000000000000000" pitchFamily="2" charset="0"/>
                <a:ea typeface="Roboto Medium" panose="02000000000000000000" pitchFamily="2" charset="0"/>
                <a:cs typeface="Roboto Medium" panose="02000000000000000000" pitchFamily="2" charset="0"/>
              </a:defRPr>
            </a:lvl1pPr>
          </a:lstStyle>
          <a:p>
            <a:r>
              <a:rPr lang="el-GR" dirty="0"/>
              <a:t>Ευχαριστούμε</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EEE7ACB-D2E5-468B-B5FD-C76C77EA85DF}"/>
              </a:ext>
            </a:extLst>
          </p:cNvPr>
          <p:cNvSpPr>
            <a:spLocks noGrp="1"/>
          </p:cNvSpPr>
          <p:nvPr>
            <p:ph type="ctrTitle"/>
          </p:nvPr>
        </p:nvSpPr>
        <p:spPr>
          <a:xfrm>
            <a:off x="1524199" y="1122363"/>
            <a:ext cx="9145191"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F3B0102D-F6D8-48CD-AAD9-9DF6669D8795}"/>
              </a:ext>
            </a:extLst>
          </p:cNvPr>
          <p:cNvSpPr>
            <a:spLocks noGrp="1"/>
          </p:cNvSpPr>
          <p:nvPr>
            <p:ph type="subTitle" idx="1"/>
          </p:nvPr>
        </p:nvSpPr>
        <p:spPr>
          <a:xfrm>
            <a:off x="1524199" y="3602038"/>
            <a:ext cx="9145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0A867B9D-85E3-4778-948D-B47B222EEB6A}"/>
              </a:ext>
            </a:extLst>
          </p:cNvPr>
          <p:cNvSpPr>
            <a:spLocks noGrp="1"/>
          </p:cNvSpPr>
          <p:nvPr>
            <p:ph type="dt" sz="half" idx="10"/>
          </p:nvPr>
        </p:nvSpPr>
        <p:spPr/>
        <p:txBody>
          <a:bodyPr/>
          <a:lstStyle/>
          <a:p>
            <a:fld id="{EA27CB65-4752-4DC1-A561-6BEBF9DE7B32}" type="datetimeFigureOut">
              <a:rPr lang="el-GR" smtClean="0"/>
              <a:pPr/>
              <a:t>10/3/2022</a:t>
            </a:fld>
            <a:endParaRPr lang="el-GR"/>
          </a:p>
        </p:txBody>
      </p:sp>
      <p:sp>
        <p:nvSpPr>
          <p:cNvPr id="5" name="Θέση υποσέλιδου 4">
            <a:extLst>
              <a:ext uri="{FF2B5EF4-FFF2-40B4-BE49-F238E27FC236}">
                <a16:creationId xmlns:a16="http://schemas.microsoft.com/office/drawing/2014/main" xmlns="" id="{7D574039-75B6-4D1E-B88E-A45ACE6BBE8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7A93354-7592-421E-A111-1D77FF11BEC4}"/>
              </a:ext>
            </a:extLst>
          </p:cNvPr>
          <p:cNvSpPr>
            <a:spLocks noGrp="1"/>
          </p:cNvSpPr>
          <p:nvPr>
            <p:ph type="sldNum" sz="quarter" idx="12"/>
          </p:nvPr>
        </p:nvSpPr>
        <p:spPr/>
        <p:txBody>
          <a:bodyPr/>
          <a:lstStyle/>
          <a:p>
            <a:fld id="{FFA6B211-2176-4E0F-8CEB-76DFC2DECA3C}" type="slidenum">
              <a:rPr lang="el-GR" smtClean="0"/>
              <a:pPr/>
              <a:t>‹#›</a:t>
            </a:fld>
            <a:endParaRPr lang="el-GR"/>
          </a:p>
        </p:txBody>
      </p:sp>
    </p:spTree>
    <p:extLst>
      <p:ext uri="{BB962C8B-B14F-4D97-AF65-F5344CB8AC3E}">
        <p14:creationId xmlns:p14="http://schemas.microsoft.com/office/powerpoint/2010/main" xmlns="" val="1501102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Shape 4"/>
          <p:cNvSpPr>
            <a:spLocks noGrp="1"/>
          </p:cNvSpPr>
          <p:nvPr>
            <p:ph type="sldNum" sz="quarter" idx="2"/>
          </p:nvPr>
        </p:nvSpPr>
        <p:spPr>
          <a:xfrm>
            <a:off x="5940532" y="6540500"/>
            <a:ext cx="306174" cy="287258"/>
          </a:xfrm>
          <a:prstGeom prst="rect">
            <a:avLst/>
          </a:prstGeom>
          <a:ln w="12700">
            <a:miter lim="400000"/>
          </a:ln>
        </p:spPr>
        <p:txBody>
          <a:bodyPr wrap="none" lIns="50800" tIns="50800" rIns="50800" bIns="50800">
            <a:spAutoFit/>
          </a:bodyPr>
          <a:lstStyle>
            <a:lvl1pPr>
              <a:defRPr sz="1200"/>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60" r:id="rId5"/>
    <p:sldLayoutId id="2147483661" r:id="rId6"/>
  </p:sldLayoutIdLst>
  <p:transition spd="med"/>
  <p:hf hdr="0" ftr="0" dt="0"/>
  <p:txStyles>
    <p:titleStyle>
      <a:lvl1pPr marL="0" marR="0" indent="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1pPr>
      <a:lvl2pPr marL="0" marR="0" indent="1143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2pPr>
      <a:lvl3pPr marL="0" marR="0" indent="2286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3pPr>
      <a:lvl4pPr marL="0" marR="0" indent="3429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4pPr>
      <a:lvl5pPr marL="0" marR="0" indent="4572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5pPr>
      <a:lvl6pPr marL="0" marR="0" indent="5715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6pPr>
      <a:lvl7pPr marL="0" marR="0" indent="6858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7pPr>
      <a:lvl8pPr marL="0" marR="0" indent="8001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8pPr>
      <a:lvl9pPr marL="0" marR="0" indent="914400" algn="ctr" defTabSz="412750"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9pPr>
    </p:titleStyle>
    <p:bodyStyle>
      <a:lvl1pPr marL="317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1pPr>
      <a:lvl2pPr marL="635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2pPr>
      <a:lvl3pPr marL="952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3pPr>
      <a:lvl4pPr marL="1270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4pPr>
      <a:lvl5pPr marL="1587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5pPr>
      <a:lvl6pPr marL="1905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6pPr>
      <a:lvl7pPr marL="2222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7pPr>
      <a:lvl8pPr marL="2540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8pPr>
      <a:lvl9pPr marL="2857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1pPr>
      <a:lvl2pPr marL="0" marR="0" indent="1143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2pPr>
      <a:lvl3pPr marL="0" marR="0" indent="2286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3pPr>
      <a:lvl4pPr marL="0" marR="0" indent="3429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4pPr>
      <a:lvl5pPr marL="0" marR="0" indent="4572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5pPr>
      <a:lvl6pPr marL="0" marR="0" indent="5715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6pPr>
      <a:lvl7pPr marL="0" marR="0" indent="6858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7pPr>
      <a:lvl8pPr marL="0" marR="0" indent="8001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8pPr>
      <a:lvl9pPr marL="0" marR="0" indent="914400" algn="ctr" defTabSz="41275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Τίτλος 10">
            <a:extLst>
              <a:ext uri="{FF2B5EF4-FFF2-40B4-BE49-F238E27FC236}">
                <a16:creationId xmlns:a16="http://schemas.microsoft.com/office/drawing/2014/main" xmlns="" id="{F689794A-2ED5-D04A-8D0C-C153C0D5FDD7}"/>
              </a:ext>
            </a:extLst>
          </p:cNvPr>
          <p:cNvSpPr>
            <a:spLocks noGrp="1"/>
          </p:cNvSpPr>
          <p:nvPr>
            <p:ph type="title"/>
          </p:nvPr>
        </p:nvSpPr>
        <p:spPr/>
        <p:txBody>
          <a:bodyPr/>
          <a:lstStyle/>
          <a:p>
            <a:r>
              <a:rPr lang="el-GR" sz="6000" b="1"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«Δουλειές ξανά»</a:t>
            </a:r>
            <a:endParaRPr lang="el-GR" sz="6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2" name="Θέση κειμένου 11">
            <a:extLst>
              <a:ext uri="{FF2B5EF4-FFF2-40B4-BE49-F238E27FC236}">
                <a16:creationId xmlns:a16="http://schemas.microsoft.com/office/drawing/2014/main" xmlns="" id="{68ECE14A-3A1F-8744-BEE8-B39A294AA423}"/>
              </a:ext>
            </a:extLst>
          </p:cNvPr>
          <p:cNvSpPr>
            <a:spLocks noGrp="1"/>
          </p:cNvSpPr>
          <p:nvPr>
            <p:ph type="body" sz="quarter" idx="11"/>
          </p:nvPr>
        </p:nvSpPr>
        <p:spPr/>
        <p:txBody>
          <a:bodyPr>
            <a:normAutofit/>
          </a:bodyPr>
          <a:lstStyle/>
          <a:p>
            <a:r>
              <a:rPr lang="el-GR" dirty="0"/>
              <a:t>10 / 03 / 2022</a:t>
            </a:r>
          </a:p>
        </p:txBody>
      </p:sp>
      <p:sp>
        <p:nvSpPr>
          <p:cNvPr id="13" name="Θέση κειμένου 12">
            <a:extLst>
              <a:ext uri="{FF2B5EF4-FFF2-40B4-BE49-F238E27FC236}">
                <a16:creationId xmlns:a16="http://schemas.microsoft.com/office/drawing/2014/main" xmlns="" id="{B7540F24-6E6A-944D-9F18-5217D506B605}"/>
              </a:ext>
            </a:extLst>
          </p:cNvPr>
          <p:cNvSpPr>
            <a:spLocks noGrp="1"/>
          </p:cNvSpPr>
          <p:nvPr>
            <p:ph type="body" sz="quarter" idx="12"/>
          </p:nvPr>
        </p:nvSpPr>
        <p:spPr/>
        <p:txBody>
          <a:bodyPr/>
          <a:lstStyle/>
          <a:p>
            <a:r>
              <a:rPr lang="el-GR" sz="1600" dirty="0"/>
              <a:t>Παρουσίαση του νομοσχεδίου: «</a:t>
            </a:r>
            <a:r>
              <a:rPr lang="el-GR" sz="1600" i="1" dirty="0"/>
              <a:t>Δουλειές Ξανά: Αναδιοργάνωση Δημόσιας Υπηρεσίας Απασχόλησης και </a:t>
            </a:r>
            <a:r>
              <a:rPr lang="el-GR" sz="1600" i="1" dirty="0" err="1"/>
              <a:t>ψηφιοποίηση</a:t>
            </a:r>
            <a:r>
              <a:rPr lang="el-GR" sz="1600" i="1" dirty="0"/>
              <a:t> των υπηρεσιών της, μεταρρύθμιση του συστήματος επαγγελματικής κατάρτισης και διάγνωσης των αναγκών εργασίας και άλλες διατάξεις</a:t>
            </a:r>
            <a:r>
              <a:rPr lang="el-GR" sz="1600" dirty="0"/>
              <a:t>»</a:t>
            </a:r>
          </a:p>
        </p:txBody>
      </p:sp>
    </p:spTree>
    <p:extLst>
      <p:ext uri="{BB962C8B-B14F-4D97-AF65-F5344CB8AC3E}">
        <p14:creationId xmlns:p14="http://schemas.microsoft.com/office/powerpoint/2010/main" xmlns="" val="1140708788"/>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D75E2716-C1BE-401E-8D64-E81302FEC3EE}"/>
              </a:ext>
            </a:extLst>
          </p:cNvPr>
          <p:cNvSpPr>
            <a:spLocks noGrp="1"/>
          </p:cNvSpPr>
          <p:nvPr>
            <p:ph type="body" sz="quarter" idx="10"/>
          </p:nvPr>
        </p:nvSpPr>
        <p:spPr>
          <a:xfrm>
            <a:off x="914213" y="974361"/>
            <a:ext cx="9443989" cy="1019331"/>
          </a:xfrm>
        </p:spPr>
        <p:txBody>
          <a:bodyPr/>
          <a:lstStyle/>
          <a:p>
            <a:r>
              <a:rPr lang="el-GR" dirty="0"/>
              <a:t>Χαρακτηριστικά παραδείγματα «ανέργων – ρετιρέ»</a:t>
            </a:r>
          </a:p>
          <a:p>
            <a:endParaRPr lang="el-GR" dirty="0"/>
          </a:p>
        </p:txBody>
      </p:sp>
      <p:sp>
        <p:nvSpPr>
          <p:cNvPr id="3" name="Θέση κειμένου 2">
            <a:extLst>
              <a:ext uri="{FF2B5EF4-FFF2-40B4-BE49-F238E27FC236}">
                <a16:creationId xmlns:a16="http://schemas.microsoft.com/office/drawing/2014/main" xmlns="" id="{E15706B7-696D-442D-AB8E-40FB26A23314}"/>
              </a:ext>
            </a:extLst>
          </p:cNvPr>
          <p:cNvSpPr>
            <a:spLocks noGrp="1"/>
          </p:cNvSpPr>
          <p:nvPr>
            <p:ph type="body" sz="quarter" idx="11"/>
          </p:nvPr>
        </p:nvSpPr>
        <p:spPr>
          <a:xfrm>
            <a:off x="901700" y="2338466"/>
            <a:ext cx="10306050" cy="3779759"/>
          </a:xfrm>
        </p:spPr>
        <p:txBody>
          <a:bodyPr/>
          <a:lstStyle/>
          <a:p>
            <a:pPr marL="342900" indent="-342900">
              <a:buClr>
                <a:srgbClr val="00B0F0"/>
              </a:buClr>
              <a:buSzPct val="90000"/>
              <a:buFont typeface="Wingdings" panose="05000000000000000000" pitchFamily="2" charset="2"/>
              <a:buChar char="Ø"/>
            </a:pPr>
            <a:r>
              <a:rPr lang="el-GR" sz="2200" dirty="0"/>
              <a:t>55χρονη, με </a:t>
            </a:r>
            <a:r>
              <a:rPr lang="el-GR" sz="2200" b="1" dirty="0"/>
              <a:t>123 μήνες ανεργίας</a:t>
            </a:r>
            <a:r>
              <a:rPr lang="el-GR" sz="2200" dirty="0"/>
              <a:t>, κάτοικος Δήμου Διονύσου, με οικογενειακό εισόδημα το 2020, ύψους </a:t>
            </a:r>
            <a:r>
              <a:rPr lang="el-GR" sz="2200" b="1" dirty="0"/>
              <a:t>250.000 ευρώ</a:t>
            </a:r>
          </a:p>
          <a:p>
            <a:pPr marL="342900" indent="-342900">
              <a:buClr>
                <a:srgbClr val="00B0F0"/>
              </a:buClr>
              <a:buSzPct val="90000"/>
              <a:buFont typeface="Wingdings" panose="05000000000000000000" pitchFamily="2" charset="2"/>
              <a:buChar char="Ø"/>
            </a:pPr>
            <a:r>
              <a:rPr lang="el-GR" sz="2200" dirty="0"/>
              <a:t>Ζευγάρι, 55χρονος με </a:t>
            </a:r>
            <a:r>
              <a:rPr lang="el-GR" sz="2200" b="1" dirty="0"/>
              <a:t>131 μήνες ανεργίας </a:t>
            </a:r>
            <a:r>
              <a:rPr lang="el-GR" sz="2200" dirty="0"/>
              <a:t>και 51χρονη με </a:t>
            </a:r>
            <a:r>
              <a:rPr lang="el-GR" sz="2200" b="1" dirty="0"/>
              <a:t>132 μήνες ανεργίας</a:t>
            </a:r>
            <a:r>
              <a:rPr lang="el-GR" sz="2200" dirty="0"/>
              <a:t>, κάτοικοι Κηφισιάς, με εισόδημα έτους </a:t>
            </a:r>
            <a:r>
              <a:rPr lang="el-GR" sz="2200" b="1" dirty="0"/>
              <a:t>130.000 ευρώ </a:t>
            </a:r>
            <a:r>
              <a:rPr lang="el-GR" sz="2200" dirty="0"/>
              <a:t>το 2020</a:t>
            </a:r>
          </a:p>
          <a:p>
            <a:pPr marL="342900" indent="-342900">
              <a:buClr>
                <a:srgbClr val="00B0F0"/>
              </a:buClr>
              <a:buSzPct val="90000"/>
              <a:buFont typeface="Wingdings" panose="05000000000000000000" pitchFamily="2" charset="2"/>
              <a:buChar char="Ø"/>
            </a:pPr>
            <a:r>
              <a:rPr lang="el-GR" sz="2200" dirty="0"/>
              <a:t>56χρονη, έγγαμη, με </a:t>
            </a:r>
            <a:r>
              <a:rPr lang="el-GR" sz="2200" b="1" dirty="0"/>
              <a:t>140 μήνες ανεργίας</a:t>
            </a:r>
            <a:r>
              <a:rPr lang="el-GR" sz="2200" dirty="0"/>
              <a:t>, κάτοικος Λυκαβηττού, με οικογενειακό εισόδημα </a:t>
            </a:r>
            <a:r>
              <a:rPr lang="el-GR" sz="2200" b="1" dirty="0"/>
              <a:t>160.000 ευρώ </a:t>
            </a:r>
            <a:r>
              <a:rPr lang="el-GR" sz="2200" dirty="0"/>
              <a:t>το 2020</a:t>
            </a:r>
          </a:p>
          <a:p>
            <a:pPr marL="342900" indent="-342900">
              <a:buClr>
                <a:srgbClr val="00B0F0"/>
              </a:buClr>
              <a:buSzPct val="90000"/>
              <a:buFont typeface="Wingdings" panose="05000000000000000000" pitchFamily="2" charset="2"/>
              <a:buChar char="Ø"/>
            </a:pPr>
            <a:r>
              <a:rPr lang="el-GR" sz="2200" dirty="0"/>
              <a:t>61χρονος κάτοικος Θεσσαλονίκης με </a:t>
            </a:r>
            <a:r>
              <a:rPr lang="el-GR" sz="2200" b="1" dirty="0"/>
              <a:t>230 μήνες ανεργίας </a:t>
            </a:r>
            <a:r>
              <a:rPr lang="el-GR" sz="2200" dirty="0"/>
              <a:t>και εισόδημα </a:t>
            </a:r>
            <a:r>
              <a:rPr lang="el-GR" sz="2200" b="1" dirty="0"/>
              <a:t>70.000 ευρώ</a:t>
            </a:r>
            <a:r>
              <a:rPr lang="el-GR" sz="2200" dirty="0"/>
              <a:t> κ.ά.</a:t>
            </a:r>
          </a:p>
          <a:p>
            <a:endParaRPr lang="el-GR" dirty="0"/>
          </a:p>
        </p:txBody>
      </p:sp>
      <p:sp>
        <p:nvSpPr>
          <p:cNvPr id="4" name="Θέση αριθμού διαφάνειας 3">
            <a:extLst>
              <a:ext uri="{FF2B5EF4-FFF2-40B4-BE49-F238E27FC236}">
                <a16:creationId xmlns:a16="http://schemas.microsoft.com/office/drawing/2014/main" xmlns="" id="{936ED6FF-A3DB-4E28-9836-B5225FCE69C0}"/>
              </a:ext>
            </a:extLst>
          </p:cNvPr>
          <p:cNvSpPr>
            <a:spLocks noGrp="1"/>
          </p:cNvSpPr>
          <p:nvPr>
            <p:ph type="sldNum" sz="quarter" idx="2"/>
          </p:nvPr>
        </p:nvSpPr>
        <p:spPr/>
        <p:txBody>
          <a:bodyPr/>
          <a:lstStyle/>
          <a:p>
            <a:fld id="{86CB4B4D-7CA3-9044-876B-883B54F8677D}" type="slidenum">
              <a:rPr lang="el-GR" smtClean="0"/>
              <a:pPr/>
              <a:t>10</a:t>
            </a:fld>
            <a:endParaRPr lang="el-GR"/>
          </a:p>
        </p:txBody>
      </p:sp>
    </p:spTree>
    <p:extLst>
      <p:ext uri="{BB962C8B-B14F-4D97-AF65-F5344CB8AC3E}">
        <p14:creationId xmlns:p14="http://schemas.microsoft.com/office/powerpoint/2010/main" xmlns="" val="95277807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xmlns="" id="{E45542D6-AF81-4C6D-AD41-A3326D801F75}"/>
              </a:ext>
            </a:extLst>
          </p:cNvPr>
          <p:cNvSpPr>
            <a:spLocks noGrp="1"/>
          </p:cNvSpPr>
          <p:nvPr>
            <p:ph type="body" sz="quarter" idx="11"/>
          </p:nvPr>
        </p:nvSpPr>
        <p:spPr>
          <a:xfrm>
            <a:off x="943394" y="1349114"/>
            <a:ext cx="10306800" cy="4482060"/>
          </a:xfrm>
        </p:spPr>
        <p:txBody>
          <a:bodyPr/>
          <a:lstStyle/>
          <a:p>
            <a:pPr marL="342900" indent="-342900">
              <a:buClr>
                <a:srgbClr val="26BBE3"/>
              </a:buClr>
              <a:buSzPct val="150000"/>
              <a:buFont typeface="Arial" panose="020B0604020202020204" pitchFamily="34" charset="0"/>
              <a:buChar char="•"/>
            </a:pPr>
            <a:r>
              <a:rPr lang="el-GR" sz="2200" dirty="0"/>
              <a:t>Η μακρόχρονη παραμονή στο μητρώο του ΟΑΕΔ δημιουργεί εύλογες υπόνοιες ότι κάποιοι </a:t>
            </a:r>
            <a:r>
              <a:rPr lang="el-GR" sz="2200" b="1" dirty="0"/>
              <a:t>προτιμούν να εργάζονται με «μαύρα», διατηρώντας τις παροχές </a:t>
            </a:r>
            <a:r>
              <a:rPr lang="el-GR" sz="2200" dirty="0"/>
              <a:t>(μοριοδότηση για προσλήψεις στο Δημόσιο, προγράμματα δωρεάν κοινωνικού τουρισμού, δωρεάν μετακινήσεις, κ.ά.)</a:t>
            </a:r>
          </a:p>
          <a:p>
            <a:pPr marL="342900" indent="-342900">
              <a:buClr>
                <a:srgbClr val="26BBE3"/>
              </a:buClr>
              <a:buSzPct val="150000"/>
              <a:buFont typeface="Arial" panose="020B0604020202020204" pitchFamily="34" charset="0"/>
              <a:buChar char="•"/>
            </a:pPr>
            <a:r>
              <a:rPr lang="el-GR" sz="2200" dirty="0"/>
              <a:t>Οι «άνεργοι» αυτοί εξασφαλίζουν σειρά παροχών, τις οποίες προφανώς </a:t>
            </a:r>
            <a:r>
              <a:rPr lang="el-GR" sz="2200" b="1" dirty="0"/>
              <a:t>έχουν μεγαλύτερη ανάγκη εκατοντάδες χιλιάδες συμπολίτες μας με χαμηλότερα εισοδήματα</a:t>
            </a:r>
            <a:r>
              <a:rPr lang="el-GR" sz="2200" dirty="0"/>
              <a:t>, άνεργοι αλλά και εργαζόμενοι που εισπράττουν χαμηλότερους μισθούς</a:t>
            </a:r>
            <a:endParaRPr lang="el-GR" sz="2200" b="1" u="sng" dirty="0">
              <a:solidFill>
                <a:srgbClr val="243873"/>
              </a:solidFill>
            </a:endParaRPr>
          </a:p>
          <a:p>
            <a:pPr algn="just"/>
            <a:endParaRPr lang="el-GR" sz="2400" b="1" u="sng">
              <a:solidFill>
                <a:srgbClr val="243873"/>
              </a:solidFill>
              <a:effectLst>
                <a:outerShdw blurRad="38100" dist="38100" dir="2700000" algn="tl">
                  <a:srgbClr val="000000">
                    <a:alpha val="43137"/>
                  </a:srgbClr>
                </a:outerShdw>
              </a:effectLst>
            </a:endParaRPr>
          </a:p>
          <a:p>
            <a:pPr algn="just"/>
            <a:r>
              <a:rPr lang="el-GR" sz="2400" b="1" u="sng">
                <a:solidFill>
                  <a:srgbClr val="243873"/>
                </a:solidFill>
                <a:effectLst>
                  <a:outerShdw blurRad="38100" dist="38100" dir="2700000" algn="tl">
                    <a:srgbClr val="000000">
                      <a:alpha val="43137"/>
                    </a:srgbClr>
                  </a:outerShdw>
                </a:effectLst>
              </a:rPr>
              <a:t>Στόχος</a:t>
            </a:r>
            <a:r>
              <a:rPr lang="el-GR" sz="2400" b="1" u="sng" dirty="0">
                <a:solidFill>
                  <a:srgbClr val="243873"/>
                </a:solidFill>
                <a:effectLst>
                  <a:outerShdw blurRad="38100" dist="38100" dir="2700000" algn="tl">
                    <a:srgbClr val="000000">
                      <a:alpha val="43137"/>
                    </a:srgbClr>
                  </a:outerShdw>
                </a:effectLst>
              </a:rPr>
              <a:t>:</a:t>
            </a:r>
            <a:r>
              <a:rPr lang="el-GR" sz="2400" dirty="0"/>
              <a:t> </a:t>
            </a:r>
            <a:r>
              <a:rPr lang="el-GR" sz="2200" b="1" dirty="0"/>
              <a:t>Η αντιμετώπιση των φαινομένων απάτης και καταχρήσεων</a:t>
            </a:r>
            <a:r>
              <a:rPr lang="el-GR" sz="2200" dirty="0"/>
              <a:t> που έχουν εντοπισθεί και ο προσανατολισμός των δαπανών στους πραγματικούς ανέργους</a:t>
            </a:r>
          </a:p>
        </p:txBody>
      </p:sp>
      <p:sp>
        <p:nvSpPr>
          <p:cNvPr id="4" name="Θέση αριθμού διαφάνειας 3">
            <a:extLst>
              <a:ext uri="{FF2B5EF4-FFF2-40B4-BE49-F238E27FC236}">
                <a16:creationId xmlns:a16="http://schemas.microsoft.com/office/drawing/2014/main" xmlns="" id="{A3085B81-EC1B-42F8-9310-FBC0491575C6}"/>
              </a:ext>
            </a:extLst>
          </p:cNvPr>
          <p:cNvSpPr>
            <a:spLocks noGrp="1"/>
          </p:cNvSpPr>
          <p:nvPr>
            <p:ph type="sldNum" sz="quarter" idx="2"/>
          </p:nvPr>
        </p:nvSpPr>
        <p:spPr/>
        <p:txBody>
          <a:bodyPr/>
          <a:lstStyle/>
          <a:p>
            <a:fld id="{86CB4B4D-7CA3-9044-876B-883B54F8677D}" type="slidenum">
              <a:rPr lang="el-GR" smtClean="0"/>
              <a:pPr/>
              <a:t>11</a:t>
            </a:fld>
            <a:endParaRPr lang="el-GR"/>
          </a:p>
        </p:txBody>
      </p:sp>
    </p:spTree>
    <p:extLst>
      <p:ext uri="{BB962C8B-B14F-4D97-AF65-F5344CB8AC3E}">
        <p14:creationId xmlns:p14="http://schemas.microsoft.com/office/powerpoint/2010/main" xmlns="" val="237244842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EA851E9A-E2E5-4285-8441-C8612E4ED362}"/>
              </a:ext>
            </a:extLst>
          </p:cNvPr>
          <p:cNvSpPr>
            <a:spLocks noGrp="1"/>
          </p:cNvSpPr>
          <p:nvPr>
            <p:ph type="body" sz="quarter" idx="10"/>
          </p:nvPr>
        </p:nvSpPr>
        <p:spPr>
          <a:xfrm>
            <a:off x="914214" y="956603"/>
            <a:ext cx="8909050" cy="1153551"/>
          </a:xfrm>
        </p:spPr>
        <p:txBody>
          <a:bodyPr/>
          <a:lstStyle/>
          <a:p>
            <a:r>
              <a:rPr lang="el-GR" dirty="0">
                <a:effectLst>
                  <a:outerShdw blurRad="38100" dist="38100" dir="2700000" algn="tl">
                    <a:srgbClr val="000000">
                      <a:alpha val="43137"/>
                    </a:srgbClr>
                  </a:outerShdw>
                </a:effectLst>
              </a:rPr>
              <a:t>3.</a:t>
            </a:r>
            <a:r>
              <a:rPr lang="el-GR" dirty="0"/>
              <a:t> Κατάρτιση: Οι χιλιάδες άνεργοι και οι χιλιάδες κενές θέσεις εργασίας</a:t>
            </a:r>
          </a:p>
        </p:txBody>
      </p:sp>
      <p:sp>
        <p:nvSpPr>
          <p:cNvPr id="3" name="Θέση κειμένου 2">
            <a:extLst>
              <a:ext uri="{FF2B5EF4-FFF2-40B4-BE49-F238E27FC236}">
                <a16:creationId xmlns:a16="http://schemas.microsoft.com/office/drawing/2014/main" xmlns="" id="{E09F1659-C4D5-4836-A352-6CCF34FB598D}"/>
              </a:ext>
            </a:extLst>
          </p:cNvPr>
          <p:cNvSpPr>
            <a:spLocks noGrp="1"/>
          </p:cNvSpPr>
          <p:nvPr>
            <p:ph type="body" sz="quarter" idx="11"/>
          </p:nvPr>
        </p:nvSpPr>
        <p:spPr>
          <a:xfrm>
            <a:off x="901700" y="2248525"/>
            <a:ext cx="10306050" cy="3869700"/>
          </a:xfrm>
        </p:spPr>
        <p:txBody>
          <a:bodyPr/>
          <a:lstStyle/>
          <a:p>
            <a:pPr marL="342900" indent="-342900">
              <a:buClr>
                <a:srgbClr val="26BBE3"/>
              </a:buClr>
              <a:buSzPct val="150000"/>
              <a:buFont typeface="Arial" panose="020B0604020202020204" pitchFamily="34" charset="0"/>
              <a:buChar char="•"/>
            </a:pPr>
            <a:r>
              <a:rPr lang="el-GR" sz="2000" dirty="0"/>
              <a:t>Την ώρα που - παρά τη μείωση των τελευταίων ετών - η ανεργία βρίσκεται στο επίπεδο του 13%, </a:t>
            </a:r>
            <a:r>
              <a:rPr lang="el-GR" sz="2000" b="1" dirty="0"/>
              <a:t>οι επιχειρήσεις δυσκολεύονται να βρουν εργαζομένους</a:t>
            </a:r>
            <a:endParaRPr lang="en-US" sz="2000" dirty="0"/>
          </a:p>
          <a:p>
            <a:pPr marL="357188">
              <a:buClr>
                <a:srgbClr val="26BBE3"/>
              </a:buClr>
              <a:buSzPct val="150000"/>
            </a:pPr>
            <a:r>
              <a:rPr lang="el-GR" sz="2000" dirty="0"/>
              <a:t>Ενδεικτικά:</a:t>
            </a:r>
          </a:p>
          <a:p>
            <a:pPr marL="712788" indent="-342900">
              <a:buClr>
                <a:srgbClr val="26BBE3"/>
              </a:buClr>
              <a:buSzPct val="120000"/>
              <a:buFont typeface="Wingdings" panose="05000000000000000000" pitchFamily="2" charset="2"/>
              <a:buChar char="Ø"/>
            </a:pPr>
            <a:r>
              <a:rPr lang="el-GR" sz="2000" b="1" dirty="0"/>
              <a:t>72%</a:t>
            </a:r>
            <a:r>
              <a:rPr lang="el-GR" sz="2000" dirty="0"/>
              <a:t> των Ελλήνων εργοδοτών αναφέρουν </a:t>
            </a:r>
            <a:r>
              <a:rPr lang="el-GR" sz="2000" b="1" dirty="0"/>
              <a:t>μεγάλη δυσκολία κάλυψης θέσεων εργασίας </a:t>
            </a:r>
            <a:r>
              <a:rPr lang="el-GR" sz="2000" dirty="0"/>
              <a:t>λόγω έλλειψης εξειδικευμένων ταλέντων </a:t>
            </a:r>
            <a:r>
              <a:rPr lang="en-US" sz="2000" dirty="0"/>
              <a:t>(Manpower, </a:t>
            </a:r>
            <a:r>
              <a:rPr lang="el-GR" sz="1800" dirty="0">
                <a:effectLst/>
                <a:latin typeface="Arial" panose="020B0604020202020204" pitchFamily="34" charset="0"/>
                <a:ea typeface="Times New Roman" panose="02020603050405020304" pitchFamily="18" charset="0"/>
              </a:rPr>
              <a:t>14/9/2021</a:t>
            </a:r>
            <a:r>
              <a:rPr lang="el-GR" sz="2000" dirty="0"/>
              <a:t>)</a:t>
            </a:r>
          </a:p>
          <a:p>
            <a:pPr marL="712788" indent="-342900">
              <a:buClr>
                <a:srgbClr val="26BBE3"/>
              </a:buClr>
              <a:buSzPct val="120000"/>
              <a:buFont typeface="Wingdings" panose="05000000000000000000" pitchFamily="2" charset="2"/>
              <a:buChar char="Ø"/>
            </a:pPr>
            <a:r>
              <a:rPr lang="el-GR" sz="2000" b="1" dirty="0"/>
              <a:t>Τρεις στις δέκα επιχειρήσεις </a:t>
            </a:r>
            <a:r>
              <a:rPr lang="el-GR" sz="2000" dirty="0"/>
              <a:t>του εξορυκτικού κλάδου αντιμετωπίζουν </a:t>
            </a:r>
            <a:r>
              <a:rPr lang="el-GR" sz="2000" b="1" dirty="0"/>
              <a:t>δυσκολίες στην απασχόληση</a:t>
            </a:r>
            <a:r>
              <a:rPr lang="el-GR" sz="2000" dirty="0"/>
              <a:t> εξαιτίας, κυρίως, της έλλειψης κατάλληλων δεξιοτήτων (ΣΕΒ, Απρίλιος 2019)</a:t>
            </a:r>
            <a:endParaRPr lang="en-US" sz="2000" dirty="0"/>
          </a:p>
          <a:p>
            <a:pPr marL="712788" indent="-342900">
              <a:buClr>
                <a:srgbClr val="26BBE3"/>
              </a:buClr>
              <a:buSzPct val="120000"/>
              <a:buFont typeface="Wingdings" panose="05000000000000000000" pitchFamily="2" charset="2"/>
              <a:buChar char="Ø"/>
            </a:pPr>
            <a:r>
              <a:rPr lang="el-GR" sz="2000" b="1" dirty="0"/>
              <a:t>36%</a:t>
            </a:r>
            <a:r>
              <a:rPr lang="el-GR" sz="2000" dirty="0"/>
              <a:t> των επιχειρήσεων, αντιμετωπίζει </a:t>
            </a:r>
            <a:r>
              <a:rPr lang="el-GR" sz="2000" b="1" dirty="0"/>
              <a:t>δυσκολίες στην πλήρωση κενών θέσεων </a:t>
            </a:r>
            <a:r>
              <a:rPr lang="el-GR" sz="2000" dirty="0"/>
              <a:t>εργασίας</a:t>
            </a:r>
            <a:r>
              <a:rPr lang="en-US" sz="2000" dirty="0"/>
              <a:t> (</a:t>
            </a:r>
            <a:r>
              <a:rPr lang="el-GR" sz="2000" dirty="0"/>
              <a:t>ΣΕΒ, 2018)</a:t>
            </a:r>
          </a:p>
        </p:txBody>
      </p:sp>
      <p:sp>
        <p:nvSpPr>
          <p:cNvPr id="4" name="Θέση αριθμού διαφάνειας 3">
            <a:extLst>
              <a:ext uri="{FF2B5EF4-FFF2-40B4-BE49-F238E27FC236}">
                <a16:creationId xmlns:a16="http://schemas.microsoft.com/office/drawing/2014/main" xmlns="" id="{9A9F52C3-CF1B-49FC-B887-F7780476BE1F}"/>
              </a:ext>
            </a:extLst>
          </p:cNvPr>
          <p:cNvSpPr>
            <a:spLocks noGrp="1"/>
          </p:cNvSpPr>
          <p:nvPr>
            <p:ph type="sldNum" sz="quarter" idx="2"/>
          </p:nvPr>
        </p:nvSpPr>
        <p:spPr/>
        <p:txBody>
          <a:bodyPr/>
          <a:lstStyle/>
          <a:p>
            <a:fld id="{86CB4B4D-7CA3-9044-876B-883B54F8677D}" type="slidenum">
              <a:rPr lang="el-GR" smtClean="0"/>
              <a:pPr/>
              <a:t>12</a:t>
            </a:fld>
            <a:endParaRPr lang="el-GR"/>
          </a:p>
        </p:txBody>
      </p:sp>
    </p:spTree>
    <p:extLst>
      <p:ext uri="{BB962C8B-B14F-4D97-AF65-F5344CB8AC3E}">
        <p14:creationId xmlns:p14="http://schemas.microsoft.com/office/powerpoint/2010/main" xmlns="" val="355740525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xmlns="" id="{E09F1659-C4D5-4836-A352-6CCF34FB598D}"/>
              </a:ext>
            </a:extLst>
          </p:cNvPr>
          <p:cNvSpPr>
            <a:spLocks noGrp="1"/>
          </p:cNvSpPr>
          <p:nvPr>
            <p:ph type="body" sz="quarter" idx="11"/>
          </p:nvPr>
        </p:nvSpPr>
        <p:spPr>
          <a:xfrm>
            <a:off x="901700" y="1034321"/>
            <a:ext cx="10306050" cy="5321509"/>
          </a:xfrm>
        </p:spPr>
        <p:txBody>
          <a:bodyPr/>
          <a:lstStyle/>
          <a:p>
            <a:pPr marL="357188" indent="-342900">
              <a:buClr>
                <a:srgbClr val="26BBE3"/>
              </a:buClr>
              <a:buSzPct val="120000"/>
              <a:buFont typeface="Wingdings" panose="05000000000000000000" pitchFamily="2" charset="2"/>
              <a:buChar char="Ø"/>
            </a:pPr>
            <a:r>
              <a:rPr lang="el-GR" sz="2100" dirty="0"/>
              <a:t>«Βλέπουμε ότι στην Ελλάδα η οικονομία βιώνει το παράδοξο φαινόμενο της υψηλής ανεργίας (~17%), με σχεδόν 800 χιλ. ανέργους, ενώ την ίδια </a:t>
            </a:r>
            <a:r>
              <a:rPr lang="el-GR" sz="2100" b="1" dirty="0"/>
              <a:t>στιγμή πολλές επιχειρήσεις δεν μπορούν να καλύψουν θέσεις εργασίας </a:t>
            </a:r>
            <a:r>
              <a:rPr lang="el-GR" sz="2100" dirty="0"/>
              <a:t>όχι μόνον υψηλών, αλλά και μεσαίων τεχνικών προσόντων λόγω </a:t>
            </a:r>
            <a:r>
              <a:rPr lang="el-GR" sz="2100" b="1" dirty="0"/>
              <a:t>έλλειψης των κατάλληλων υποψηφίων </a:t>
            </a:r>
            <a:r>
              <a:rPr lang="el-GR" sz="2100" dirty="0"/>
              <a:t>με τις απαραίτητες γνώσεις, εμπειρία και δεξιότητες», (Παρατηρητήριο Ψηφιακού Μετασχηματισμού ΣΕΒ, έκθεση 2020)</a:t>
            </a:r>
          </a:p>
          <a:p>
            <a:pPr marL="357188" indent="-342900">
              <a:buClr>
                <a:srgbClr val="26BBE3"/>
              </a:buClr>
              <a:buSzPct val="120000"/>
              <a:buFont typeface="Wingdings" panose="05000000000000000000" pitchFamily="2" charset="2"/>
              <a:buChar char="Ø"/>
            </a:pPr>
            <a:r>
              <a:rPr lang="el-GR" sz="2100" dirty="0"/>
              <a:t>«</a:t>
            </a:r>
            <a:r>
              <a:rPr lang="el-GR" sz="2100" b="1" dirty="0"/>
              <a:t>Δυσεύρετοι</a:t>
            </a:r>
            <a:r>
              <a:rPr lang="el-GR" sz="2100" dirty="0"/>
              <a:t> παγκοσμίως, αλλά και στην Ελλάδα, είναι πλέον οι </a:t>
            </a:r>
            <a:r>
              <a:rPr lang="el-GR" sz="2100" b="1" dirty="0"/>
              <a:t>εργαζόμενοι με εξειδικευμένες γνώσεις στον χώρο της τεχνολογίας</a:t>
            </a:r>
            <a:r>
              <a:rPr lang="el-GR" sz="2100" dirty="0"/>
              <a:t>», (Σύνδεσμος Επιχειρήσεων Πληροφορικής και Επικοινωνιών Ελλάδος, 17/2/2022)</a:t>
            </a:r>
          </a:p>
          <a:p>
            <a:pPr marL="357188" indent="-342900">
              <a:buClr>
                <a:srgbClr val="26BBE3"/>
              </a:buClr>
              <a:buSzPct val="120000"/>
              <a:buFont typeface="Wingdings" panose="05000000000000000000" pitchFamily="2" charset="2"/>
              <a:buChar char="Ø"/>
            </a:pPr>
            <a:r>
              <a:rPr lang="el-GR" sz="2100" b="1" dirty="0"/>
              <a:t>Μία στις πέντε θέσεις εργασίας </a:t>
            </a:r>
            <a:r>
              <a:rPr lang="el-GR" sz="2100" dirty="0"/>
              <a:t>που προβλέπονται βάσει οργανογράμματος στα ξενοδοχεία, </a:t>
            </a:r>
            <a:r>
              <a:rPr lang="el-GR" sz="2100" b="1" dirty="0"/>
              <a:t>δεν καλύφθηκε</a:t>
            </a:r>
            <a:r>
              <a:rPr lang="el-GR" sz="2100" dirty="0"/>
              <a:t>. Καταγράφηκαν 53.249 ελλείψεις σε σύνολο 244.124 θέσεων εργασίας σε εθνικό επίπεδο στην αιχμή της θερινής σεζόν του 2021 (Ετησία έκθεση ΙΝΣΕΤΕ, 2022)</a:t>
            </a:r>
          </a:p>
        </p:txBody>
      </p:sp>
      <p:sp>
        <p:nvSpPr>
          <p:cNvPr id="4" name="Θέση αριθμού διαφάνειας 3">
            <a:extLst>
              <a:ext uri="{FF2B5EF4-FFF2-40B4-BE49-F238E27FC236}">
                <a16:creationId xmlns:a16="http://schemas.microsoft.com/office/drawing/2014/main" xmlns="" id="{9A9F52C3-CF1B-49FC-B887-F7780476BE1F}"/>
              </a:ext>
            </a:extLst>
          </p:cNvPr>
          <p:cNvSpPr>
            <a:spLocks noGrp="1"/>
          </p:cNvSpPr>
          <p:nvPr>
            <p:ph type="sldNum" sz="quarter" idx="2"/>
          </p:nvPr>
        </p:nvSpPr>
        <p:spPr/>
        <p:txBody>
          <a:bodyPr/>
          <a:lstStyle/>
          <a:p>
            <a:fld id="{86CB4B4D-7CA3-9044-876B-883B54F8677D}" type="slidenum">
              <a:rPr lang="el-GR" smtClean="0"/>
              <a:pPr/>
              <a:t>13</a:t>
            </a:fld>
            <a:endParaRPr lang="el-GR"/>
          </a:p>
        </p:txBody>
      </p:sp>
    </p:spTree>
    <p:extLst>
      <p:ext uri="{BB962C8B-B14F-4D97-AF65-F5344CB8AC3E}">
        <p14:creationId xmlns:p14="http://schemas.microsoft.com/office/powerpoint/2010/main" xmlns="" val="204962518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xmlns="" id="{1BE3194A-F70C-4DB4-962A-820E8FB2BBE9}"/>
              </a:ext>
            </a:extLst>
          </p:cNvPr>
          <p:cNvSpPr>
            <a:spLocks noGrp="1"/>
          </p:cNvSpPr>
          <p:nvPr>
            <p:ph type="body" sz="quarter" idx="11"/>
          </p:nvPr>
        </p:nvSpPr>
        <p:spPr>
          <a:xfrm>
            <a:off x="363425" y="989398"/>
            <a:ext cx="4913113" cy="5261500"/>
          </a:xfrm>
        </p:spPr>
        <p:txBody>
          <a:bodyPr/>
          <a:lstStyle/>
          <a:p>
            <a:pPr marL="17463">
              <a:buClr>
                <a:srgbClr val="26BBE3"/>
              </a:buClr>
              <a:buSzPct val="120000"/>
            </a:pPr>
            <a:r>
              <a:rPr lang="el-GR" sz="2000" dirty="0"/>
              <a:t>Σύμφωνα με τον Ευρωπαϊκό Δείκτη Δεξιοτήτων 2022 (European </a:t>
            </a:r>
            <a:r>
              <a:rPr lang="en-US" sz="2000" dirty="0">
                <a:solidFill>
                  <a:schemeClr val="tx1"/>
                </a:solidFill>
              </a:rPr>
              <a:t>S</a:t>
            </a:r>
            <a:r>
              <a:rPr lang="el-GR" sz="2000" dirty="0" err="1"/>
              <a:t>kills</a:t>
            </a:r>
            <a:r>
              <a:rPr lang="el-GR" sz="2000" dirty="0"/>
              <a:t> </a:t>
            </a:r>
            <a:r>
              <a:rPr lang="en-US" sz="2000" dirty="0">
                <a:solidFill>
                  <a:schemeClr val="tx1"/>
                </a:solidFill>
              </a:rPr>
              <a:t>I</a:t>
            </a:r>
            <a:r>
              <a:rPr lang="el-GR" sz="2000" dirty="0" err="1"/>
              <a:t>ndex</a:t>
            </a:r>
            <a:r>
              <a:rPr lang="el-GR" sz="2000" dirty="0"/>
              <a:t>), του Ευρωπαϊκού Κέντρου για την Επαγγελματική Εκπαίδευση και Κατάρτιση (CEDEFOP), η Ελλάδα κατατάσσεται:</a:t>
            </a:r>
          </a:p>
          <a:p>
            <a:pPr marL="360363" indent="-342900">
              <a:buClr>
                <a:srgbClr val="26BBE3"/>
              </a:buClr>
              <a:buSzPct val="120000"/>
              <a:buFont typeface="Wingdings" panose="05000000000000000000" pitchFamily="2" charset="2"/>
              <a:buChar char="Ø"/>
            </a:pPr>
            <a:r>
              <a:rPr lang="el-GR" sz="2000" dirty="0"/>
              <a:t>Στην </a:t>
            </a:r>
            <a:r>
              <a:rPr lang="el-GR" sz="2000" b="1" dirty="0"/>
              <a:t>4η θέση από το τέλος ως προς την ανάπτυξη δεξιοτήτων </a:t>
            </a:r>
            <a:r>
              <a:rPr lang="el-GR" sz="2000" dirty="0"/>
              <a:t>(</a:t>
            </a:r>
            <a:r>
              <a:rPr lang="el-GR" sz="2000" dirty="0" err="1"/>
              <a:t>skills</a:t>
            </a:r>
            <a:r>
              <a:rPr lang="el-GR" sz="2000" dirty="0"/>
              <a:t> </a:t>
            </a:r>
            <a:r>
              <a:rPr lang="el-GR" sz="2000" dirty="0" err="1"/>
              <a:t>development</a:t>
            </a:r>
            <a:r>
              <a:rPr lang="el-GR" sz="2000" dirty="0"/>
              <a:t>)</a:t>
            </a:r>
            <a:endParaRPr lang="en-US" sz="2000" dirty="0"/>
          </a:p>
          <a:p>
            <a:pPr marL="360363" indent="-342900">
              <a:buClr>
                <a:srgbClr val="26BBE3"/>
              </a:buClr>
              <a:buSzPct val="120000"/>
              <a:buFont typeface="Wingdings" panose="05000000000000000000" pitchFamily="2" charset="2"/>
              <a:buChar char="Ø"/>
            </a:pPr>
            <a:r>
              <a:rPr lang="el-GR" sz="2000" dirty="0"/>
              <a:t>Στην </a:t>
            </a:r>
            <a:r>
              <a:rPr lang="el-GR" sz="2000" b="1" dirty="0"/>
              <a:t>5η θέση από το τέλος στην ενεργοποίηση δεξιοτήτων </a:t>
            </a:r>
            <a:r>
              <a:rPr lang="el-GR" sz="2000" dirty="0"/>
              <a:t>(</a:t>
            </a:r>
            <a:r>
              <a:rPr lang="el-GR" sz="2000" dirty="0" err="1"/>
              <a:t>skills</a:t>
            </a:r>
            <a:r>
              <a:rPr lang="el-GR" sz="2000" dirty="0"/>
              <a:t> </a:t>
            </a:r>
            <a:r>
              <a:rPr lang="el-GR" sz="2000" dirty="0" err="1"/>
              <a:t>activation</a:t>
            </a:r>
            <a:r>
              <a:rPr lang="el-GR" sz="2000" dirty="0"/>
              <a:t>)</a:t>
            </a:r>
          </a:p>
          <a:p>
            <a:pPr marL="360363" indent="-342900">
              <a:buClr>
                <a:srgbClr val="26BBE3"/>
              </a:buClr>
              <a:buSzPct val="120000"/>
              <a:buFont typeface="Wingdings" panose="05000000000000000000" pitchFamily="2" charset="2"/>
              <a:buChar char="Ø"/>
            </a:pPr>
            <a:r>
              <a:rPr lang="el-GR" sz="2000" dirty="0"/>
              <a:t>Στην </a:t>
            </a:r>
            <a:r>
              <a:rPr lang="el-GR" sz="2000" b="1" dirty="0"/>
              <a:t>προτελευταία θέση στην αντιστοίχιση δεξιοτήτων </a:t>
            </a:r>
            <a:r>
              <a:rPr lang="el-GR" sz="2000" dirty="0"/>
              <a:t>(</a:t>
            </a:r>
            <a:r>
              <a:rPr lang="el-GR" sz="2000" dirty="0" err="1"/>
              <a:t>skills</a:t>
            </a:r>
            <a:r>
              <a:rPr lang="el-GR" sz="2000" dirty="0"/>
              <a:t> </a:t>
            </a:r>
            <a:r>
              <a:rPr lang="el-GR" sz="2000" dirty="0" err="1"/>
              <a:t>matching</a:t>
            </a:r>
            <a:r>
              <a:rPr lang="el-GR" sz="2000" dirty="0"/>
              <a:t>)</a:t>
            </a:r>
          </a:p>
        </p:txBody>
      </p:sp>
      <p:sp>
        <p:nvSpPr>
          <p:cNvPr id="5" name="Θέση αριθμού διαφάνειας 4">
            <a:extLst>
              <a:ext uri="{FF2B5EF4-FFF2-40B4-BE49-F238E27FC236}">
                <a16:creationId xmlns:a16="http://schemas.microsoft.com/office/drawing/2014/main" xmlns="" id="{5AAD02F8-3ADB-4303-A418-5542907AA9F4}"/>
              </a:ext>
            </a:extLst>
          </p:cNvPr>
          <p:cNvSpPr>
            <a:spLocks noGrp="1"/>
          </p:cNvSpPr>
          <p:nvPr>
            <p:ph type="sldNum" sz="quarter" idx="2"/>
          </p:nvPr>
        </p:nvSpPr>
        <p:spPr/>
        <p:txBody>
          <a:bodyPr/>
          <a:lstStyle/>
          <a:p>
            <a:fld id="{86CB4B4D-7CA3-9044-876B-883B54F8677D}" type="slidenum">
              <a:rPr lang="el-GR" smtClean="0"/>
              <a:pPr/>
              <a:t>14</a:t>
            </a:fld>
            <a:endParaRPr lang="el-GR"/>
          </a:p>
        </p:txBody>
      </p:sp>
      <p:sp>
        <p:nvSpPr>
          <p:cNvPr id="9" name="10 - TextBox">
            <a:extLst>
              <a:ext uri="{FF2B5EF4-FFF2-40B4-BE49-F238E27FC236}">
                <a16:creationId xmlns:a16="http://schemas.microsoft.com/office/drawing/2014/main" xmlns="" id="{1F4A9109-B681-4219-BD92-C87EAE88C287}"/>
              </a:ext>
            </a:extLst>
          </p:cNvPr>
          <p:cNvSpPr txBox="1"/>
          <p:nvPr/>
        </p:nvSpPr>
        <p:spPr>
          <a:xfrm>
            <a:off x="10302859" y="6068576"/>
            <a:ext cx="1494672"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1pPr>
            <a:lvl2pPr marL="0" marR="0" indent="1143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2pPr>
            <a:lvl3pPr marL="0" marR="0" indent="2286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3pPr>
            <a:lvl4pPr marL="0" marR="0" indent="3429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4pPr>
            <a:lvl5pPr marL="0" marR="0" indent="4572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5pPr>
            <a:lvl6pPr marL="0" marR="0" indent="5715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6pPr>
            <a:lvl7pPr marL="0" marR="0" indent="6858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7pPr>
            <a:lvl8pPr marL="0" marR="0" indent="8001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8pPr>
            <a:lvl9pPr marL="0" marR="0" indent="9144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9pPr>
          </a:lstStyle>
          <a:p>
            <a:pPr defTabSz="825500"/>
            <a:r>
              <a:rPr lang="el-GR" sz="1200" i="1" dirty="0">
                <a:latin typeface="Calibri" pitchFamily="34" charset="0"/>
                <a:cs typeface="Calibri" pitchFamily="34" charset="0"/>
              </a:rPr>
              <a:t>Πηγή: </a:t>
            </a:r>
            <a:r>
              <a:rPr lang="en-US" sz="1200" i="1" dirty="0">
                <a:latin typeface="Calibri" pitchFamily="34" charset="0"/>
                <a:cs typeface="Calibri" pitchFamily="34" charset="0"/>
              </a:rPr>
              <a:t>CEDEFOP</a:t>
            </a:r>
            <a:r>
              <a:rPr lang="el-GR" sz="1200" i="1" dirty="0">
                <a:latin typeface="Calibri" pitchFamily="34" charset="0"/>
                <a:cs typeface="Calibri" pitchFamily="34" charset="0"/>
              </a:rPr>
              <a:t>, </a:t>
            </a:r>
            <a:br>
              <a:rPr lang="el-GR" sz="1200" i="1" dirty="0">
                <a:latin typeface="Calibri" pitchFamily="34" charset="0"/>
                <a:cs typeface="Calibri" pitchFamily="34" charset="0"/>
              </a:rPr>
            </a:br>
            <a:r>
              <a:rPr lang="el-GR" sz="1200" i="1" dirty="0">
                <a:latin typeface="Calibri" pitchFamily="34" charset="0"/>
                <a:cs typeface="Calibri" pitchFamily="34" charset="0"/>
              </a:rPr>
              <a:t>Φεβρουάριος 2022</a:t>
            </a:r>
            <a:endParaRPr kumimoji="0" lang="el-GR" sz="1200" i="1" u="none" strike="noStrike" cap="none" spc="0" normalizeH="0" baseline="0" dirty="0">
              <a:ln>
                <a:noFill/>
              </a:ln>
              <a:solidFill>
                <a:srgbClr val="000000"/>
              </a:solidFill>
              <a:effectLst/>
              <a:uFillTx/>
              <a:latin typeface="Calibri" pitchFamily="34" charset="0"/>
              <a:cs typeface="Calibri" pitchFamily="34" charset="0"/>
              <a:sym typeface="Helvetica Light"/>
            </a:endParaRPr>
          </a:p>
        </p:txBody>
      </p:sp>
      <p:grpSp>
        <p:nvGrpSpPr>
          <p:cNvPr id="10" name="14 - Ομάδα">
            <a:extLst>
              <a:ext uri="{FF2B5EF4-FFF2-40B4-BE49-F238E27FC236}">
                <a16:creationId xmlns:a16="http://schemas.microsoft.com/office/drawing/2014/main" xmlns="" id="{EC113FDA-8A69-4B90-B902-E9079812FB69}"/>
              </a:ext>
            </a:extLst>
          </p:cNvPr>
          <p:cNvGrpSpPr/>
          <p:nvPr/>
        </p:nvGrpSpPr>
        <p:grpSpPr>
          <a:xfrm>
            <a:off x="5276538" y="866649"/>
            <a:ext cx="6703523" cy="5165676"/>
            <a:chOff x="5276538" y="866649"/>
            <a:chExt cx="6762701" cy="5165676"/>
          </a:xfrm>
        </p:grpSpPr>
        <p:sp>
          <p:nvSpPr>
            <p:cNvPr id="11" name="5 - TextBox">
              <a:extLst>
                <a:ext uri="{FF2B5EF4-FFF2-40B4-BE49-F238E27FC236}">
                  <a16:creationId xmlns:a16="http://schemas.microsoft.com/office/drawing/2014/main" xmlns="" id="{10B0AB7B-088F-492C-8EB0-E530CDA17499}"/>
                </a:ext>
              </a:extLst>
            </p:cNvPr>
            <p:cNvSpPr txBox="1"/>
            <p:nvPr/>
          </p:nvSpPr>
          <p:spPr>
            <a:xfrm>
              <a:off x="5400000" y="866649"/>
              <a:ext cx="1546898" cy="2718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defTabSz="825500"/>
              <a:r>
                <a:rPr lang="el-GR" sz="1100" b="1" i="1" dirty="0">
                  <a:solidFill>
                    <a:srgbClr val="243873"/>
                  </a:solidFill>
                  <a:latin typeface="Calibri" pitchFamily="34" charset="0"/>
                  <a:cs typeface="Calibri" pitchFamily="34" charset="0"/>
                </a:rPr>
                <a:t>Αντιστοίχιση δεξιοτήτων</a:t>
              </a:r>
              <a:endParaRPr kumimoji="0" lang="el-GR" sz="1100" b="1" i="0" u="none" strike="noStrike" cap="none" spc="0" normalizeH="0" baseline="0" dirty="0">
                <a:ln>
                  <a:noFill/>
                </a:ln>
                <a:solidFill>
                  <a:srgbClr val="243873"/>
                </a:solidFill>
                <a:effectLst/>
                <a:uFillTx/>
                <a:latin typeface="Calibri" pitchFamily="34" charset="0"/>
                <a:cs typeface="Calibri" pitchFamily="34" charset="0"/>
                <a:sym typeface="Helvetica Light"/>
              </a:endParaRPr>
            </a:p>
          </p:txBody>
        </p:sp>
        <p:sp>
          <p:nvSpPr>
            <p:cNvPr id="12" name="6 - TextBox">
              <a:extLst>
                <a:ext uri="{FF2B5EF4-FFF2-40B4-BE49-F238E27FC236}">
                  <a16:creationId xmlns:a16="http://schemas.microsoft.com/office/drawing/2014/main" xmlns="" id="{DE9E04E0-926C-40F0-999F-0B0BF7573758}"/>
                </a:ext>
              </a:extLst>
            </p:cNvPr>
            <p:cNvSpPr txBox="1"/>
            <p:nvPr/>
          </p:nvSpPr>
          <p:spPr>
            <a:xfrm>
              <a:off x="5400000" y="4353919"/>
              <a:ext cx="1373774" cy="2718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defTabSz="825500"/>
              <a:r>
                <a:rPr lang="el-GR" sz="1100" b="1" i="1" dirty="0">
                  <a:solidFill>
                    <a:srgbClr val="243873"/>
                  </a:solidFill>
                  <a:latin typeface="Calibri" pitchFamily="34" charset="0"/>
                  <a:cs typeface="Calibri" pitchFamily="34" charset="0"/>
                </a:rPr>
                <a:t>Ανάπτυξη δεξιοτήτων</a:t>
              </a:r>
              <a:endParaRPr kumimoji="0" lang="el-GR" sz="1100" b="1" i="0" u="none" strike="noStrike" cap="none" spc="0" normalizeH="0" baseline="0" dirty="0">
                <a:ln>
                  <a:noFill/>
                </a:ln>
                <a:solidFill>
                  <a:srgbClr val="243873"/>
                </a:solidFill>
                <a:effectLst/>
                <a:uFillTx/>
                <a:latin typeface="Calibri" pitchFamily="34" charset="0"/>
                <a:cs typeface="Calibri" pitchFamily="34" charset="0"/>
                <a:sym typeface="Helvetica Light"/>
              </a:endParaRPr>
            </a:p>
          </p:txBody>
        </p:sp>
        <p:sp>
          <p:nvSpPr>
            <p:cNvPr id="13" name="9 - TextBox">
              <a:extLst>
                <a:ext uri="{FF2B5EF4-FFF2-40B4-BE49-F238E27FC236}">
                  <a16:creationId xmlns:a16="http://schemas.microsoft.com/office/drawing/2014/main" xmlns="" id="{2FC2C1DF-476B-4BAB-9DA4-004BAF5DA058}"/>
                </a:ext>
              </a:extLst>
            </p:cNvPr>
            <p:cNvSpPr txBox="1"/>
            <p:nvPr/>
          </p:nvSpPr>
          <p:spPr>
            <a:xfrm>
              <a:off x="5400000" y="2641660"/>
              <a:ext cx="1633460" cy="2718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defTabSz="825500"/>
              <a:r>
                <a:rPr lang="el-GR" sz="1100" b="1" i="1" dirty="0">
                  <a:solidFill>
                    <a:srgbClr val="243873"/>
                  </a:solidFill>
                  <a:latin typeface="Calibri" pitchFamily="34" charset="0"/>
                  <a:cs typeface="Calibri" pitchFamily="34" charset="0"/>
                </a:rPr>
                <a:t>Ενεργοποίηση δεξιοτήτων</a:t>
              </a:r>
              <a:endParaRPr kumimoji="0" lang="el-GR" sz="1100" b="1" i="0" u="none" strike="noStrike" cap="none" spc="0" normalizeH="0" baseline="0" dirty="0">
                <a:ln>
                  <a:noFill/>
                </a:ln>
                <a:solidFill>
                  <a:srgbClr val="243873"/>
                </a:solidFill>
                <a:effectLst/>
                <a:uFillTx/>
                <a:latin typeface="Calibri" pitchFamily="34" charset="0"/>
                <a:cs typeface="Calibri" pitchFamily="34" charset="0"/>
                <a:sym typeface="Helvetica Light"/>
              </a:endParaRPr>
            </a:p>
          </p:txBody>
        </p:sp>
        <p:pic>
          <p:nvPicPr>
            <p:cNvPr id="14" name="Picture 2" descr="C:\Users\user\Desktop\Ενεργοποίηση Δεξιοτήτων.png">
              <a:extLst>
                <a:ext uri="{FF2B5EF4-FFF2-40B4-BE49-F238E27FC236}">
                  <a16:creationId xmlns:a16="http://schemas.microsoft.com/office/drawing/2014/main" xmlns="" id="{FAFC000E-00BF-485D-B715-CE3842606C88}"/>
                </a:ext>
              </a:extLst>
            </p:cNvPr>
            <p:cNvPicPr>
              <a:picLocks noChangeAspect="1" noChangeArrowheads="1"/>
            </p:cNvPicPr>
            <p:nvPr/>
          </p:nvPicPr>
          <p:blipFill>
            <a:blip r:embed="rId2" cstate="print"/>
            <a:srcRect t="10036"/>
            <a:stretch>
              <a:fillRect/>
            </a:stretch>
          </p:blipFill>
          <p:spPr bwMode="auto">
            <a:xfrm>
              <a:off x="5276538" y="2913529"/>
              <a:ext cx="6553625" cy="1344665"/>
            </a:xfrm>
            <a:prstGeom prst="rect">
              <a:avLst/>
            </a:prstGeom>
            <a:noFill/>
          </p:spPr>
        </p:pic>
        <p:pic>
          <p:nvPicPr>
            <p:cNvPr id="15" name="Picture 3" descr="C:\Users\user\Desktop\Ανάπτυξη Δεξιοτήτων.png">
              <a:extLst>
                <a:ext uri="{FF2B5EF4-FFF2-40B4-BE49-F238E27FC236}">
                  <a16:creationId xmlns:a16="http://schemas.microsoft.com/office/drawing/2014/main" xmlns="" id="{A101A780-3C45-4F62-AC2E-94D0B6B109C6}"/>
                </a:ext>
              </a:extLst>
            </p:cNvPr>
            <p:cNvPicPr>
              <a:picLocks noChangeAspect="1" noChangeArrowheads="1"/>
            </p:cNvPicPr>
            <p:nvPr/>
          </p:nvPicPr>
          <p:blipFill>
            <a:blip r:embed="rId3" cstate="print"/>
            <a:srcRect t="7875"/>
            <a:stretch>
              <a:fillRect/>
            </a:stretch>
          </p:blipFill>
          <p:spPr bwMode="auto">
            <a:xfrm>
              <a:off x="5276538" y="4625788"/>
              <a:ext cx="6762701" cy="1406537"/>
            </a:xfrm>
            <a:prstGeom prst="rect">
              <a:avLst/>
            </a:prstGeom>
            <a:noFill/>
          </p:spPr>
        </p:pic>
        <p:pic>
          <p:nvPicPr>
            <p:cNvPr id="16" name="Picture 4" descr="C:\Users\user\Desktop\Αντιστοίχιση Δεξιοτήτων.png">
              <a:extLst>
                <a:ext uri="{FF2B5EF4-FFF2-40B4-BE49-F238E27FC236}">
                  <a16:creationId xmlns:a16="http://schemas.microsoft.com/office/drawing/2014/main" xmlns="" id="{0F2E759B-7C10-4A7D-97F8-A2DE6D4CBC8E}"/>
                </a:ext>
              </a:extLst>
            </p:cNvPr>
            <p:cNvPicPr>
              <a:picLocks noChangeAspect="1" noChangeArrowheads="1"/>
            </p:cNvPicPr>
            <p:nvPr/>
          </p:nvPicPr>
          <p:blipFill>
            <a:blip r:embed="rId4" cstate="print"/>
            <a:srcRect t="9767"/>
            <a:stretch>
              <a:fillRect/>
            </a:stretch>
          </p:blipFill>
          <p:spPr bwMode="auto">
            <a:xfrm>
              <a:off x="5276538" y="1138518"/>
              <a:ext cx="6762701" cy="1377648"/>
            </a:xfrm>
            <a:prstGeom prst="rect">
              <a:avLst/>
            </a:prstGeom>
            <a:noFill/>
          </p:spPr>
        </p:pic>
      </p:grpSp>
    </p:spTree>
    <p:extLst>
      <p:ext uri="{BB962C8B-B14F-4D97-AF65-F5344CB8AC3E}">
        <p14:creationId xmlns:p14="http://schemas.microsoft.com/office/powerpoint/2010/main" xmlns="" val="222475581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B3E0FB84-905C-BD4C-AF2E-7151D6432C95}"/>
              </a:ext>
            </a:extLst>
          </p:cNvPr>
          <p:cNvSpPr>
            <a:spLocks noGrp="1"/>
          </p:cNvSpPr>
          <p:nvPr>
            <p:ph type="body" sz="quarter" idx="10"/>
          </p:nvPr>
        </p:nvSpPr>
        <p:spPr>
          <a:xfrm>
            <a:off x="2341500" y="3053074"/>
            <a:ext cx="7510587" cy="751852"/>
          </a:xfrm>
        </p:spPr>
        <p:txBody>
          <a:bodyPr/>
          <a:lstStyle/>
          <a:p>
            <a:r>
              <a:rPr lang="el-GR" sz="3800" dirty="0"/>
              <a:t>Οι 3 άξονες της μεταρρύθμισης</a:t>
            </a:r>
          </a:p>
        </p:txBody>
      </p:sp>
    </p:spTree>
    <p:extLst>
      <p:ext uri="{BB962C8B-B14F-4D97-AF65-F5344CB8AC3E}">
        <p14:creationId xmlns:p14="http://schemas.microsoft.com/office/powerpoint/2010/main" xmlns="" val="291967391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xmlns="" id="{B16EAD53-A610-4A77-9776-2B9BCF6840DA}"/>
              </a:ext>
            </a:extLst>
          </p:cNvPr>
          <p:cNvSpPr/>
          <p:nvPr/>
        </p:nvSpPr>
        <p:spPr>
          <a:xfrm>
            <a:off x="0" y="2771335"/>
            <a:ext cx="6836898" cy="1659988"/>
          </a:xfrm>
          <a:prstGeom prst="rect">
            <a:avLst/>
          </a:prstGeom>
          <a:solidFill>
            <a:srgbClr val="26BBE3"/>
          </a:solidFill>
          <a:ln w="12700" cap="flat">
            <a:no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l-GR" sz="3200" b="0" i="0" u="none" strike="noStrike" cap="none" spc="0" normalizeH="0" baseline="0">
              <a:ln>
                <a:noFill/>
              </a:ln>
              <a:solidFill>
                <a:srgbClr val="FFFFFF"/>
              </a:solidFill>
              <a:effectLst/>
              <a:uFillTx/>
              <a:latin typeface="+mn-lt"/>
              <a:ea typeface="+mn-ea"/>
              <a:cs typeface="+mn-cs"/>
              <a:sym typeface="Helvetica Light"/>
            </a:endParaRPr>
          </a:p>
        </p:txBody>
      </p:sp>
      <p:sp>
        <p:nvSpPr>
          <p:cNvPr id="2" name="Θέση κειμένου 1">
            <a:extLst>
              <a:ext uri="{FF2B5EF4-FFF2-40B4-BE49-F238E27FC236}">
                <a16:creationId xmlns:a16="http://schemas.microsoft.com/office/drawing/2014/main" xmlns="" id="{5474453E-0720-784D-8CED-4A9FB2B84622}"/>
              </a:ext>
            </a:extLst>
          </p:cNvPr>
          <p:cNvSpPr>
            <a:spLocks noGrp="1"/>
          </p:cNvSpPr>
          <p:nvPr>
            <p:ph type="body" sz="quarter" idx="10"/>
          </p:nvPr>
        </p:nvSpPr>
        <p:spPr>
          <a:xfrm>
            <a:off x="1041962" y="3100426"/>
            <a:ext cx="5794936" cy="1001806"/>
          </a:xfrm>
        </p:spPr>
        <p:txBody>
          <a:bodyPr/>
          <a:lstStyle/>
          <a:p>
            <a:r>
              <a:rPr lang="el-GR" sz="3000" b="0" dirty="0">
                <a:effectLst>
                  <a:outerShdw blurRad="38100" dist="38100" dir="2700000" algn="tl">
                    <a:srgbClr val="000000">
                      <a:alpha val="43137"/>
                    </a:srgbClr>
                  </a:outerShdw>
                </a:effectLst>
              </a:rPr>
              <a:t>1</a:t>
            </a:r>
            <a:r>
              <a:rPr lang="el-GR" sz="3000" b="0" baseline="30000" dirty="0">
                <a:effectLst>
                  <a:outerShdw blurRad="38100" dist="38100" dir="2700000" algn="tl">
                    <a:srgbClr val="000000">
                      <a:alpha val="43137"/>
                    </a:srgbClr>
                  </a:outerShdw>
                </a:effectLst>
              </a:rPr>
              <a:t>ος</a:t>
            </a:r>
            <a:r>
              <a:rPr lang="el-GR" sz="3000" b="0" dirty="0">
                <a:effectLst>
                  <a:outerShdw blurRad="38100" dist="38100" dir="2700000" algn="tl">
                    <a:srgbClr val="000000">
                      <a:alpha val="43137"/>
                    </a:srgbClr>
                  </a:outerShdw>
                </a:effectLst>
              </a:rPr>
              <a:t> άξονας: </a:t>
            </a:r>
            <a:r>
              <a:rPr lang="el-GR" sz="3000" b="0" dirty="0"/>
              <a:t>Αναδιοργάνωση και εκσυγχρονισμός του ΟΑΕΔ</a:t>
            </a:r>
          </a:p>
        </p:txBody>
      </p:sp>
    </p:spTree>
    <p:extLst>
      <p:ext uri="{BB962C8B-B14F-4D97-AF65-F5344CB8AC3E}">
        <p14:creationId xmlns:p14="http://schemas.microsoft.com/office/powerpoint/2010/main" xmlns="" val="176482164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17</a:t>
            </a:fld>
            <a:endParaRPr lang="el-GR"/>
          </a:p>
        </p:txBody>
      </p:sp>
      <p:sp>
        <p:nvSpPr>
          <p:cNvPr id="5" name="Abgerundetes Rechteck 24">
            <a:extLst>
              <a:ext uri="{FF2B5EF4-FFF2-40B4-BE49-F238E27FC236}">
                <a16:creationId xmlns:a16="http://schemas.microsoft.com/office/drawing/2014/main" xmlns="" id="{40B3FDA9-0015-4B79-9A4D-F09002A50600}"/>
              </a:ext>
            </a:extLst>
          </p:cNvPr>
          <p:cNvSpPr/>
          <p:nvPr/>
        </p:nvSpPr>
        <p:spPr bwMode="gray">
          <a:xfrm>
            <a:off x="1128971" y="797573"/>
            <a:ext cx="10436400" cy="1220225"/>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Νέα ψηφιακά εργαλεία: </a:t>
            </a:r>
            <a:r>
              <a:rPr lang="el-GR" sz="2000" dirty="0">
                <a:solidFill>
                  <a:schemeClr val="tx1"/>
                </a:solidFill>
                <a:latin typeface="Calibri" panose="020F0502020204030204" pitchFamily="34" charset="0"/>
                <a:cs typeface="Calibri" panose="020F0502020204030204" pitchFamily="34" charset="0"/>
              </a:rPr>
              <a:t>Ψηφιακή Κάρτα ΔΥΠΑ, Ψηφιακό Μητρώο, Ψηφιακό Ατομικό Σχέδιο Δράσης που διασυνδέονται μεταξύ τους, διευκολύνοντας τους ανέργους στην άσκηση των δικαιωμάτων τους αλλά και τη ΔΥΠΑ στην εξατομίκευση υπηρεσιών και στην άσκηση ελέγχων</a:t>
            </a:r>
            <a:endParaRPr lang="en-US" sz="2000" dirty="0">
              <a:solidFill>
                <a:schemeClr val="tx1"/>
              </a:solidFill>
              <a:latin typeface="Calibri" panose="020F0502020204030204" pitchFamily="34" charset="0"/>
              <a:cs typeface="Calibri" panose="020F0502020204030204" pitchFamily="34" charset="0"/>
            </a:endParaRPr>
          </a:p>
        </p:txBody>
      </p:sp>
      <p:sp>
        <p:nvSpPr>
          <p:cNvPr id="6" name="Abgerundetes Rechteck 24">
            <a:extLst>
              <a:ext uri="{FF2B5EF4-FFF2-40B4-BE49-F238E27FC236}">
                <a16:creationId xmlns:a16="http://schemas.microsoft.com/office/drawing/2014/main" xmlns="" id="{FAEC14DB-5BE7-4CD7-8134-1EB11B681B87}"/>
              </a:ext>
            </a:extLst>
          </p:cNvPr>
          <p:cNvSpPr/>
          <p:nvPr/>
        </p:nvSpPr>
        <p:spPr bwMode="gray">
          <a:xfrm>
            <a:off x="880879" y="2161722"/>
            <a:ext cx="10715035" cy="1132150"/>
          </a:xfrm>
          <a:custGeom>
            <a:avLst/>
            <a:gdLst>
              <a:gd name="connsiteX0" fmla="*/ 0 w 7556910"/>
              <a:gd name="connsiteY0" fmla="*/ 0 h 1132150"/>
              <a:gd name="connsiteX1" fmla="*/ 7556910 w 7556910"/>
              <a:gd name="connsiteY1" fmla="*/ 0 h 1132150"/>
              <a:gd name="connsiteX2" fmla="*/ 7556910 w 7556910"/>
              <a:gd name="connsiteY2" fmla="*/ 1132150 h 1132150"/>
              <a:gd name="connsiteX3" fmla="*/ 0 w 7556910"/>
              <a:gd name="connsiteY3" fmla="*/ 1132150 h 1132150"/>
              <a:gd name="connsiteX4" fmla="*/ 0 w 7556910"/>
              <a:gd name="connsiteY4" fmla="*/ 0 h 1132150"/>
              <a:gd name="connsiteX0" fmla="*/ 2 w 7556912"/>
              <a:gd name="connsiteY0" fmla="*/ 0 h 1132150"/>
              <a:gd name="connsiteX1" fmla="*/ 7556912 w 7556912"/>
              <a:gd name="connsiteY1" fmla="*/ 0 h 1132150"/>
              <a:gd name="connsiteX2" fmla="*/ 7556912 w 7556912"/>
              <a:gd name="connsiteY2" fmla="*/ 1132150 h 1132150"/>
              <a:gd name="connsiteX3" fmla="*/ 2 w 7556912"/>
              <a:gd name="connsiteY3" fmla="*/ 1132150 h 1132150"/>
              <a:gd name="connsiteX4" fmla="*/ 142652 w 7556912"/>
              <a:gd name="connsiteY4" fmla="*/ 250430 h 1132150"/>
              <a:gd name="connsiteX5" fmla="*/ 2 w 7556912"/>
              <a:gd name="connsiteY5" fmla="*/ 0 h 1132150"/>
              <a:gd name="connsiteX0" fmla="*/ 278634 w 7835544"/>
              <a:gd name="connsiteY0" fmla="*/ 0 h 1132150"/>
              <a:gd name="connsiteX1" fmla="*/ 7835544 w 7835544"/>
              <a:gd name="connsiteY1" fmla="*/ 0 h 1132150"/>
              <a:gd name="connsiteX2" fmla="*/ 7835544 w 7835544"/>
              <a:gd name="connsiteY2" fmla="*/ 1132150 h 1132150"/>
              <a:gd name="connsiteX3" fmla="*/ 278634 w 7835544"/>
              <a:gd name="connsiteY3" fmla="*/ 1132150 h 1132150"/>
              <a:gd name="connsiteX4" fmla="*/ 421284 w 7835544"/>
              <a:gd name="connsiteY4" fmla="*/ 250430 h 1132150"/>
              <a:gd name="connsiteX5" fmla="*/ 278634 w 7835544"/>
              <a:gd name="connsiteY5" fmla="*/ 0 h 113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35544" h="1132150">
                <a:moveTo>
                  <a:pt x="278634" y="0"/>
                </a:moveTo>
                <a:lnTo>
                  <a:pt x="7835544" y="0"/>
                </a:lnTo>
                <a:lnTo>
                  <a:pt x="7835544" y="1132150"/>
                </a:lnTo>
                <a:lnTo>
                  <a:pt x="278634" y="1132150"/>
                </a:lnTo>
                <a:cubicBezTo>
                  <a:pt x="-423116" y="1099863"/>
                  <a:pt x="421994" y="412257"/>
                  <a:pt x="421284" y="250430"/>
                </a:cubicBezTo>
                <a:lnTo>
                  <a:pt x="278634" y="0"/>
                </a:lnTo>
                <a:close/>
              </a:path>
            </a:pathLst>
          </a:cu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marL="269875"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Εισαγωγή κινήτρων απόδοσης </a:t>
            </a:r>
            <a:r>
              <a:rPr lang="el-GR" sz="2000" dirty="0">
                <a:solidFill>
                  <a:schemeClr val="tx1"/>
                </a:solidFill>
                <a:latin typeface="Calibri" panose="020F0502020204030204" pitchFamily="34" charset="0"/>
                <a:cs typeface="Calibri" panose="020F0502020204030204" pitchFamily="34" charset="0"/>
              </a:rPr>
              <a:t>για τους εργασιακούς συμβούλους με επιβράβευση της παραγωγικότητάς τους, σύμφωνα με κριτήρια που θα θέτει η διοίκηση</a:t>
            </a:r>
            <a:endParaRPr lang="en-US" sz="2000" dirty="0">
              <a:solidFill>
                <a:schemeClr val="tx1"/>
              </a:solidFill>
              <a:latin typeface="Calibri" panose="020F0502020204030204" pitchFamily="34" charset="0"/>
              <a:cs typeface="Calibri" panose="020F0502020204030204" pitchFamily="34" charset="0"/>
            </a:endParaRPr>
          </a:p>
        </p:txBody>
      </p:sp>
      <p:sp>
        <p:nvSpPr>
          <p:cNvPr id="7" name="Abgerundetes Rechteck 24">
            <a:extLst>
              <a:ext uri="{FF2B5EF4-FFF2-40B4-BE49-F238E27FC236}">
                <a16:creationId xmlns:a16="http://schemas.microsoft.com/office/drawing/2014/main" xmlns="" id="{9755C377-FF5F-47D8-B3A5-4A95C1419444}"/>
              </a:ext>
            </a:extLst>
          </p:cNvPr>
          <p:cNvSpPr/>
          <p:nvPr/>
        </p:nvSpPr>
        <p:spPr bwMode="gray">
          <a:xfrm>
            <a:off x="1128972" y="3437795"/>
            <a:ext cx="10436399" cy="1610187"/>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Νέα σύνθεση του Διοικητικού Συμβουλίου: </a:t>
            </a:r>
            <a:r>
              <a:rPr lang="el-GR" sz="2000" dirty="0">
                <a:solidFill>
                  <a:schemeClr val="tx1"/>
                </a:solidFill>
                <a:latin typeface="Calibri" panose="020F0502020204030204" pitchFamily="34" charset="0"/>
                <a:cs typeface="Calibri" panose="020F0502020204030204" pitchFamily="34" charset="0"/>
              </a:rPr>
              <a:t>Σύσταση 3 θέσεων υποδιοικητών, μείωση μελών σε 11 (από 17), εκ των οποίων τα 4 υποδεικνύονται από τους εργοδοτικούς φορείς και τη ΓΣΕΕ </a:t>
            </a: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 </a:t>
            </a:r>
            <a:r>
              <a:rPr lang="el-GR" sz="2000" dirty="0">
                <a:solidFill>
                  <a:schemeClr val="tx1"/>
                </a:solidFill>
                <a:latin typeface="Calibri" panose="020F0502020204030204" pitchFamily="34" charset="0"/>
                <a:cs typeface="Calibri" panose="020F0502020204030204" pitchFamily="34" charset="0"/>
              </a:rPr>
              <a:t>μεγαλύτερη ευελιξία στη λήψη αποφάσεων και διοίκηση από εξειδικευμένα στελέχη. Γι’ αυτό το λόγο άλλωστε προβλέπονται και ταχύτερες διαδικασίες σε σχέση με τις προμήθειες</a:t>
            </a:r>
            <a:endParaRPr lang="en-US" sz="20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5D683B23-3455-4FA2-939F-D6663EA33C6D}"/>
              </a:ext>
            </a:extLst>
          </p:cNvPr>
          <p:cNvSpPr txBox="1"/>
          <p:nvPr/>
        </p:nvSpPr>
        <p:spPr>
          <a:xfrm>
            <a:off x="508397" y="629938"/>
            <a:ext cx="984244" cy="1805110"/>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1</a:t>
            </a:r>
            <a:endParaRPr lang="en-IN" sz="13400" b="1" dirty="0">
              <a:solidFill>
                <a:srgbClr val="243873"/>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553367" y="1939462"/>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2</a:t>
            </a:r>
            <a:endParaRPr lang="en-IN" sz="13400" b="1" dirty="0">
              <a:solidFill>
                <a:srgbClr val="243873"/>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508397" y="3281002"/>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3</a:t>
            </a:r>
            <a:endParaRPr lang="en-IN" sz="13400" b="1" dirty="0">
              <a:solidFill>
                <a:srgbClr val="243873"/>
              </a:solidFill>
              <a:latin typeface="Arial" panose="020B0604020202020204" pitchFamily="34" charset="0"/>
              <a:cs typeface="Arial" panose="020B0604020202020204" pitchFamily="34" charset="0"/>
            </a:endParaRPr>
          </a:p>
        </p:txBody>
      </p:sp>
      <p:sp>
        <p:nvSpPr>
          <p:cNvPr id="11" name="Abgerundetes Rechteck 24">
            <a:extLst>
              <a:ext uri="{FF2B5EF4-FFF2-40B4-BE49-F238E27FC236}">
                <a16:creationId xmlns:a16="http://schemas.microsoft.com/office/drawing/2014/main" xmlns="" id="{F6D49F50-D7A3-4D2C-9793-B618E7606D8A}"/>
              </a:ext>
            </a:extLst>
          </p:cNvPr>
          <p:cNvSpPr/>
          <p:nvPr/>
        </p:nvSpPr>
        <p:spPr bwMode="gray">
          <a:xfrm>
            <a:off x="1159514" y="5162387"/>
            <a:ext cx="10436400" cy="1230749"/>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Μεταφορά του ΛΑΕΚ στους κοινωνικούς εταίρους: </a:t>
            </a:r>
            <a:r>
              <a:rPr lang="el-GR" sz="2000" dirty="0">
                <a:solidFill>
                  <a:schemeClr val="tx1"/>
                </a:solidFill>
                <a:latin typeface="Calibri" panose="020F0502020204030204" pitchFamily="34" charset="0"/>
                <a:cs typeface="Calibri" panose="020F0502020204030204" pitchFamily="34" charset="0"/>
              </a:rPr>
              <a:t>Τα αποθεματικά μέχρι 31.12.2022 παραμένουν στη ΔΥΠΑ</a:t>
            </a:r>
            <a:r>
              <a:rPr lang="en-US" sz="2000" dirty="0">
                <a:solidFill>
                  <a:srgbClr val="FF0000"/>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για την εκπλήρωση των σκοπών της, ενώ η διαχείριση του πόρου από 1.1.2023 μεταφέρεται στους κοινωνικούς εταίρους που συμβάλλονται στην ΕΓΣΣΕ για την κατάρτιση εργαζομένων</a:t>
            </a:r>
            <a:endParaRPr lang="en-US" sz="2000" dirty="0">
              <a:solidFill>
                <a:schemeClr val="tx1"/>
              </a:solidFill>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xmlns="" id="{E41A46A1-27F2-4EFC-9957-8793948AB8E3}"/>
              </a:ext>
            </a:extLst>
          </p:cNvPr>
          <p:cNvSpPr txBox="1"/>
          <p:nvPr/>
        </p:nvSpPr>
        <p:spPr>
          <a:xfrm>
            <a:off x="471821" y="5029460"/>
            <a:ext cx="955390" cy="1752788"/>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4</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33159321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18</a:t>
            </a:fld>
            <a:endParaRPr lang="el-GR"/>
          </a:p>
        </p:txBody>
      </p:sp>
      <p:sp>
        <p:nvSpPr>
          <p:cNvPr id="7" name="Abgerundetes Rechteck 24">
            <a:extLst>
              <a:ext uri="{FF2B5EF4-FFF2-40B4-BE49-F238E27FC236}">
                <a16:creationId xmlns:a16="http://schemas.microsoft.com/office/drawing/2014/main" xmlns="" id="{9755C377-FF5F-47D8-B3A5-4A95C1419444}"/>
              </a:ext>
            </a:extLst>
          </p:cNvPr>
          <p:cNvSpPr/>
          <p:nvPr/>
        </p:nvSpPr>
        <p:spPr bwMode="gray">
          <a:xfrm>
            <a:off x="1155312" y="2913049"/>
            <a:ext cx="10436400" cy="2207555"/>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Αναβαθμισμένη στεγαστική πολιτική</a:t>
            </a:r>
            <a:r>
              <a:rPr lang="el-GR" sz="2000" dirty="0">
                <a:solidFill>
                  <a:schemeClr val="tx1"/>
                </a:solidFill>
                <a:latin typeface="Calibri" panose="020F0502020204030204" pitchFamily="34" charset="0"/>
                <a:cs typeface="Calibri" panose="020F0502020204030204" pitchFamily="34" charset="0"/>
              </a:rPr>
              <a:t> με αξιοποίηση της ακίνητης περιουσίας της ΔΥΠΑ: Εκμίσθωση ακινήτων, ανοικοδόμηση με δαπάνες του μισθωτή, δυνατότητα αγοράς ακινήτων από τη ΔΥΠΑ, σύμπραξη με δημόσιους και ιδιωτικούς φορείς για την ανέγερση ακινήτων κ.ά. </a:t>
            </a:r>
            <a:br>
              <a:rPr lang="el-GR" sz="2000" dirty="0">
                <a:solidFill>
                  <a:schemeClr val="tx1"/>
                </a:solidFill>
                <a:latin typeface="Calibri" panose="020F0502020204030204" pitchFamily="34" charset="0"/>
                <a:cs typeface="Calibri" panose="020F0502020204030204" pitchFamily="34" charset="0"/>
              </a:rPr>
            </a:br>
            <a:r>
              <a:rPr lang="el-GR" sz="2000" b="1" u="sng" dirty="0">
                <a:solidFill>
                  <a:srgbClr val="24387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Στόχος:</a:t>
            </a:r>
            <a:r>
              <a:rPr lang="el-GR" sz="2000" dirty="0">
                <a:solidFill>
                  <a:srgbClr val="24387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Αποτελεσματικότερη αξιοποίηση της περιουσίας του πρώην ΟΕΚ, που έχει περιέλθει στον Οργανισμό και η ανάπτυξη πολιτικής που θα διευκολύνει τη στέγαση για χιλιάδες εργαζόμενους και ιδιαίτερα τους νέους</a:t>
            </a:r>
            <a:endParaRPr lang="en-US" sz="2000" dirty="0">
              <a:solidFill>
                <a:schemeClr val="tx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504193" y="2766273"/>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6</a:t>
            </a:r>
            <a:endParaRPr lang="en-IN" sz="13400" b="1" dirty="0">
              <a:solidFill>
                <a:srgbClr val="243873"/>
              </a:solidFill>
              <a:latin typeface="Arial" panose="020B0604020202020204" pitchFamily="34" charset="0"/>
              <a:cs typeface="Arial" panose="020B0604020202020204" pitchFamily="34" charset="0"/>
            </a:endParaRPr>
          </a:p>
        </p:txBody>
      </p:sp>
      <p:sp>
        <p:nvSpPr>
          <p:cNvPr id="11" name="Abgerundetes Rechteck 24">
            <a:extLst>
              <a:ext uri="{FF2B5EF4-FFF2-40B4-BE49-F238E27FC236}">
                <a16:creationId xmlns:a16="http://schemas.microsoft.com/office/drawing/2014/main" xmlns="" id="{B67B5DA6-8F02-48F8-A946-A56A8BBDEAEC}"/>
              </a:ext>
            </a:extLst>
          </p:cNvPr>
          <p:cNvSpPr/>
          <p:nvPr/>
        </p:nvSpPr>
        <p:spPr bwMode="gray">
          <a:xfrm>
            <a:off x="1170302" y="778373"/>
            <a:ext cx="10436400" cy="2060935"/>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Σύσταση Συμβουλίου Κοινωνικών Εταίρων</a:t>
            </a:r>
            <a:r>
              <a:rPr lang="el-GR" sz="2000" dirty="0">
                <a:solidFill>
                  <a:schemeClr val="tx1"/>
                </a:solidFill>
                <a:latin typeface="Calibri" panose="020F0502020204030204" pitchFamily="34" charset="0"/>
                <a:cs typeface="Calibri" panose="020F0502020204030204" pitchFamily="34" charset="0"/>
              </a:rPr>
              <a:t>: Θα διαχειρίζεται τα </a:t>
            </a:r>
            <a:r>
              <a:rPr lang="el-GR" sz="2000" b="1" dirty="0">
                <a:solidFill>
                  <a:schemeClr val="tx1"/>
                </a:solidFill>
                <a:latin typeface="Calibri" panose="020F0502020204030204" pitchFamily="34" charset="0"/>
                <a:cs typeface="Calibri" panose="020F0502020204030204" pitchFamily="34" charset="0"/>
              </a:rPr>
              <a:t>κονδύλια του «Ειδικού Λογαριασμού Κοινωνικών Εταίρων»</a:t>
            </a:r>
            <a:r>
              <a:rPr lang="el-GR" sz="2000" dirty="0">
                <a:solidFill>
                  <a:schemeClr val="tx1"/>
                </a:solidFill>
                <a:latin typeface="Calibri" panose="020F0502020204030204" pitchFamily="34" charset="0"/>
                <a:cs typeface="Calibri" panose="020F0502020204030204" pitchFamily="34" charset="0"/>
              </a:rPr>
              <a:t>, που θα διατίθενται για τα ινστιτούτα των κοινωνικών εταίρων, τις δαπάνες συνδικαλιστικών οργανώσεων, τον Εθνικό Οργανισμό Πιστοποίησης Προσόντων και Επαγγελματικού Προσανατολισμού, το Ελληνικό Ινστιτούτο Υγιεινής και Ασφάλειας της Εργασίας, κ.ά. Επίσης θα γνωμοδοτεί για θέματα επαγγελματικής κατάρτισης, στεγαστικής πολιτικής, προγραμμάτων κοινωνικής πολιτικής κ.ά. </a:t>
            </a:r>
            <a:endParaRPr lang="en-US" sz="2000" dirty="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519183" y="635804"/>
            <a:ext cx="967563" cy="1752788"/>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5</a:t>
            </a:r>
            <a:endParaRPr lang="en-IN" sz="13400" b="1" dirty="0">
              <a:solidFill>
                <a:srgbClr val="243873"/>
              </a:solidFill>
              <a:latin typeface="Arial" panose="020B0604020202020204" pitchFamily="34" charset="0"/>
              <a:cs typeface="Arial" panose="020B0604020202020204" pitchFamily="34" charset="0"/>
            </a:endParaRPr>
          </a:p>
        </p:txBody>
      </p:sp>
      <p:sp>
        <p:nvSpPr>
          <p:cNvPr id="12" name="Abgerundetes Rechteck 24">
            <a:extLst>
              <a:ext uri="{FF2B5EF4-FFF2-40B4-BE49-F238E27FC236}">
                <a16:creationId xmlns:a16="http://schemas.microsoft.com/office/drawing/2014/main" xmlns="" id="{9A4B512A-03D8-4440-8A29-18F74A40A870}"/>
              </a:ext>
            </a:extLst>
          </p:cNvPr>
          <p:cNvSpPr/>
          <p:nvPr/>
        </p:nvSpPr>
        <p:spPr bwMode="gray">
          <a:xfrm>
            <a:off x="1155312" y="5194345"/>
            <a:ext cx="10436400" cy="1244939"/>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Μετονομασία του ΟΑΕΔ σε Δημόσια Υπηρεσία Απασχόλησης (ΔΥΠΑ): </a:t>
            </a:r>
            <a:r>
              <a:rPr lang="el-GR" sz="2000" dirty="0">
                <a:solidFill>
                  <a:schemeClr val="tx1"/>
                </a:solidFill>
                <a:latin typeface="Calibri" panose="020F0502020204030204" pitchFamily="34" charset="0"/>
                <a:cs typeface="Calibri" panose="020F0502020204030204" pitchFamily="34" charset="0"/>
              </a:rPr>
              <a:t>Σηματοδοτεί την επανεκκίνηση και τον αναπροσανατολισμό του Οργανισμού στην εφαρμογή ενεργητικών πολιτικών απασχόλησης παράλληλα με την καταβολή των αναγκαίων επιδομάτων</a:t>
            </a:r>
            <a:endParaRPr lang="en-US" sz="2000" dirty="0">
              <a:solidFill>
                <a:schemeClr val="tx1"/>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xmlns="" id="{BC32B0E5-6956-468E-9D8D-D6A3C44510F7}"/>
              </a:ext>
            </a:extLst>
          </p:cNvPr>
          <p:cNvSpPr txBox="1"/>
          <p:nvPr/>
        </p:nvSpPr>
        <p:spPr>
          <a:xfrm>
            <a:off x="594133" y="5038365"/>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7</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5416110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xmlns="" id="{A6BDD51B-1214-43FC-93B6-08A01757FBFD}"/>
              </a:ext>
            </a:extLst>
          </p:cNvPr>
          <p:cNvSpPr/>
          <p:nvPr/>
        </p:nvSpPr>
        <p:spPr>
          <a:xfrm>
            <a:off x="0" y="2771335"/>
            <a:ext cx="6836898" cy="1659988"/>
          </a:xfrm>
          <a:prstGeom prst="rect">
            <a:avLst/>
          </a:prstGeom>
          <a:solidFill>
            <a:srgbClr val="26BBE3"/>
          </a:solidFill>
          <a:ln w="12700" cap="flat">
            <a:no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l-GR" sz="3200" b="0" i="0" u="none" strike="noStrike" cap="none" spc="0" normalizeH="0" baseline="0">
              <a:ln>
                <a:noFill/>
              </a:ln>
              <a:solidFill>
                <a:srgbClr val="FFFFFF"/>
              </a:solidFill>
              <a:effectLst/>
              <a:uFillTx/>
              <a:latin typeface="+mn-lt"/>
              <a:ea typeface="+mn-ea"/>
              <a:cs typeface="+mn-cs"/>
              <a:sym typeface="Helvetica Light"/>
            </a:endParaRPr>
          </a:p>
        </p:txBody>
      </p:sp>
      <p:sp>
        <p:nvSpPr>
          <p:cNvPr id="2" name="Θέση κειμένου 1">
            <a:extLst>
              <a:ext uri="{FF2B5EF4-FFF2-40B4-BE49-F238E27FC236}">
                <a16:creationId xmlns:a16="http://schemas.microsoft.com/office/drawing/2014/main" xmlns="" id="{5474453E-0720-784D-8CED-4A9FB2B84622}"/>
              </a:ext>
            </a:extLst>
          </p:cNvPr>
          <p:cNvSpPr>
            <a:spLocks noGrp="1"/>
          </p:cNvSpPr>
          <p:nvPr>
            <p:ph type="body" sz="quarter" idx="10"/>
          </p:nvPr>
        </p:nvSpPr>
        <p:spPr>
          <a:xfrm>
            <a:off x="1027894" y="2827606"/>
            <a:ext cx="5794936" cy="1547446"/>
          </a:xfrm>
        </p:spPr>
        <p:txBody>
          <a:bodyPr/>
          <a:lstStyle/>
          <a:p>
            <a:r>
              <a:rPr lang="el-GR" sz="3000" b="0" dirty="0">
                <a:effectLst>
                  <a:outerShdw blurRad="38100" dist="38100" dir="2700000" algn="tl">
                    <a:srgbClr val="000000">
                      <a:alpha val="43137"/>
                    </a:srgbClr>
                  </a:outerShdw>
                </a:effectLst>
              </a:rPr>
              <a:t>2</a:t>
            </a:r>
            <a:r>
              <a:rPr lang="el-GR" sz="3000" b="0" baseline="30000" dirty="0">
                <a:effectLst>
                  <a:outerShdw blurRad="38100" dist="38100" dir="2700000" algn="tl">
                    <a:srgbClr val="000000">
                      <a:alpha val="43137"/>
                    </a:srgbClr>
                  </a:outerShdw>
                </a:effectLst>
              </a:rPr>
              <a:t>ος</a:t>
            </a:r>
            <a:r>
              <a:rPr lang="el-GR" sz="3000" b="0" dirty="0">
                <a:effectLst>
                  <a:outerShdw blurRad="38100" dist="38100" dir="2700000" algn="tl">
                    <a:srgbClr val="000000">
                      <a:alpha val="43137"/>
                    </a:srgbClr>
                  </a:outerShdw>
                </a:effectLst>
              </a:rPr>
              <a:t> άξονας: </a:t>
            </a:r>
            <a:r>
              <a:rPr lang="el-GR" sz="3000" b="0" dirty="0"/>
              <a:t>Νέα εργαλεία για υποστήριξη των ανέργων και ενίσχυση της απασχόλησης</a:t>
            </a:r>
          </a:p>
        </p:txBody>
      </p:sp>
    </p:spTree>
    <p:extLst>
      <p:ext uri="{BB962C8B-B14F-4D97-AF65-F5344CB8AC3E}">
        <p14:creationId xmlns:p14="http://schemas.microsoft.com/office/powerpoint/2010/main" xmlns="" val="251851969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0C789C5F-3238-4741-90D1-3EA4FEF14ABA}"/>
              </a:ext>
            </a:extLst>
          </p:cNvPr>
          <p:cNvSpPr>
            <a:spLocks noGrp="1"/>
          </p:cNvSpPr>
          <p:nvPr>
            <p:ph type="body" sz="quarter" idx="10"/>
          </p:nvPr>
        </p:nvSpPr>
        <p:spPr>
          <a:xfrm>
            <a:off x="700362" y="611300"/>
            <a:ext cx="8909050" cy="592138"/>
          </a:xfrm>
        </p:spPr>
        <p:txBody>
          <a:bodyPr/>
          <a:lstStyle/>
          <a:p>
            <a:r>
              <a:rPr lang="el-GR" dirty="0"/>
              <a:t>Οι βασικές παρεμβάσεις</a:t>
            </a:r>
          </a:p>
        </p:txBody>
      </p:sp>
      <p:sp>
        <p:nvSpPr>
          <p:cNvPr id="3" name="Θέση κειμένου 2">
            <a:extLst>
              <a:ext uri="{FF2B5EF4-FFF2-40B4-BE49-F238E27FC236}">
                <a16:creationId xmlns:a16="http://schemas.microsoft.com/office/drawing/2014/main" xmlns="" id="{5E3D52CD-F451-484C-9AB3-E6BE061A8824}"/>
              </a:ext>
            </a:extLst>
          </p:cNvPr>
          <p:cNvSpPr>
            <a:spLocks noGrp="1"/>
          </p:cNvSpPr>
          <p:nvPr>
            <p:ph type="body" sz="quarter" idx="11"/>
          </p:nvPr>
        </p:nvSpPr>
        <p:spPr>
          <a:xfrm>
            <a:off x="1283111" y="1489587"/>
            <a:ext cx="10051290" cy="4881716"/>
          </a:xfrm>
        </p:spPr>
        <p:txBody>
          <a:bodyPr/>
          <a:lstStyle/>
          <a:p>
            <a:pPr>
              <a:spcBef>
                <a:spcPts val="2000"/>
              </a:spcBef>
            </a:pPr>
            <a:r>
              <a:rPr lang="el-GR" sz="2400" b="1" dirty="0"/>
              <a:t>Επίδομα εργασίας </a:t>
            </a:r>
            <a:r>
              <a:rPr lang="el-GR" sz="2400" dirty="0"/>
              <a:t>για τους επιδοτούμενους ανέργους που βρίσκουν δουλειά</a:t>
            </a:r>
          </a:p>
          <a:p>
            <a:pPr>
              <a:spcBef>
                <a:spcPts val="2000"/>
              </a:spcBef>
            </a:pPr>
            <a:r>
              <a:rPr lang="el-GR" sz="2400" dirty="0"/>
              <a:t>Ενεργότερη στήριξη, </a:t>
            </a:r>
            <a:r>
              <a:rPr lang="el-GR" sz="2400" b="1" dirty="0"/>
              <a:t>αναβάθμιση δεξιοτήτων </a:t>
            </a:r>
            <a:r>
              <a:rPr lang="el-GR" sz="2400" dirty="0"/>
              <a:t>και </a:t>
            </a:r>
            <a:r>
              <a:rPr lang="el-GR" sz="2400" b="1" dirty="0"/>
              <a:t>ψηφιακά εργαλεία </a:t>
            </a:r>
            <a:r>
              <a:rPr lang="el-GR" sz="2400" dirty="0"/>
              <a:t>για </a:t>
            </a:r>
            <a:r>
              <a:rPr lang="el-GR" sz="2400" dirty="0">
                <a:solidFill>
                  <a:schemeClr val="tx1"/>
                </a:solidFill>
              </a:rPr>
              <a:t>υποβοήθηση</a:t>
            </a:r>
            <a:r>
              <a:rPr lang="el-GR" sz="2400" dirty="0"/>
              <a:t> των ανέργων, ώστε να βρουν δουλειά</a:t>
            </a:r>
          </a:p>
          <a:p>
            <a:pPr>
              <a:spcBef>
                <a:spcPts val="2000"/>
              </a:spcBef>
            </a:pPr>
            <a:r>
              <a:rPr lang="el-GR" sz="2400" b="1" dirty="0"/>
              <a:t>Μπόνους</a:t>
            </a:r>
            <a:r>
              <a:rPr lang="el-GR" sz="2400" dirty="0"/>
              <a:t> για την κατάρτιση Ψηφιακού Ατομικού Σχεδίου Δράσης από μακροχρόνια ανέργους (5+ έτη) </a:t>
            </a:r>
            <a:r>
              <a:rPr lang="el-GR" sz="2400" dirty="0">
                <a:solidFill>
                  <a:schemeClr val="tx1"/>
                </a:solidFill>
              </a:rPr>
              <a:t>για την άμεση ενεργοποίησή τους</a:t>
            </a:r>
          </a:p>
          <a:p>
            <a:r>
              <a:rPr lang="el-GR" sz="2400" b="1" dirty="0"/>
              <a:t>Αντιμετώπιση του φαινομένου της κατάχρησης </a:t>
            </a:r>
            <a:r>
              <a:rPr lang="el-GR" sz="2400" dirty="0"/>
              <a:t>των παροχών </a:t>
            </a:r>
            <a:r>
              <a:rPr lang="el-GR" sz="2400" dirty="0">
                <a:solidFill>
                  <a:schemeClr val="tx1"/>
                </a:solidFill>
              </a:rPr>
              <a:t>του</a:t>
            </a:r>
            <a:r>
              <a:rPr lang="el-GR" sz="2400" dirty="0"/>
              <a:t> ΟΑΕΔ</a:t>
            </a:r>
          </a:p>
          <a:p>
            <a:r>
              <a:rPr lang="el-GR" sz="2400" b="1" dirty="0"/>
              <a:t>Μεταρρύθμιση της κατάρτισης</a:t>
            </a:r>
            <a:r>
              <a:rPr lang="el-GR" sz="2400" dirty="0"/>
              <a:t>, ώστε να ανταποκρίνεται στις ανάγκες της οικονομίας και δημιουργία Ατομικών Λογαριασμών Δεξιοτήτων</a:t>
            </a:r>
          </a:p>
          <a:p>
            <a:r>
              <a:rPr lang="el-GR" sz="2400" b="1" dirty="0"/>
              <a:t>Σύνδεση </a:t>
            </a:r>
            <a:r>
              <a:rPr lang="el-GR" sz="2400" dirty="0"/>
              <a:t>των αμοιβών παρόχων και καταρτιζόμενων </a:t>
            </a:r>
            <a:r>
              <a:rPr lang="el-GR" sz="2400" b="1" dirty="0"/>
              <a:t>με τα αποτελέσματα </a:t>
            </a:r>
            <a:r>
              <a:rPr lang="el-GR" sz="2400" dirty="0"/>
              <a:t>της κατάρτισης </a:t>
            </a:r>
            <a:r>
              <a:rPr lang="el-GR" sz="2400" dirty="0">
                <a:solidFill>
                  <a:schemeClr val="tx1"/>
                </a:solidFill>
              </a:rPr>
              <a:t>στην αγορά εργασίας</a:t>
            </a:r>
          </a:p>
        </p:txBody>
      </p:sp>
      <p:sp>
        <p:nvSpPr>
          <p:cNvPr id="4" name="Θέση αριθμού διαφάνειας 3">
            <a:extLst>
              <a:ext uri="{FF2B5EF4-FFF2-40B4-BE49-F238E27FC236}">
                <a16:creationId xmlns:a16="http://schemas.microsoft.com/office/drawing/2014/main" xmlns="" id="{0D0A1DE0-6A4B-4965-A2A6-A1F636F6F2C2}"/>
              </a:ext>
            </a:extLst>
          </p:cNvPr>
          <p:cNvSpPr>
            <a:spLocks noGrp="1"/>
          </p:cNvSpPr>
          <p:nvPr>
            <p:ph type="sldNum" sz="quarter" idx="2"/>
          </p:nvPr>
        </p:nvSpPr>
        <p:spPr/>
        <p:txBody>
          <a:bodyPr/>
          <a:lstStyle/>
          <a:p>
            <a:fld id="{86CB4B4D-7CA3-9044-876B-883B54F8677D}" type="slidenum">
              <a:rPr lang="el-GR" smtClean="0"/>
              <a:pPr/>
              <a:t>2</a:t>
            </a:fld>
            <a:endParaRPr lang="el-GR"/>
          </a:p>
        </p:txBody>
      </p:sp>
      <p:pic>
        <p:nvPicPr>
          <p:cNvPr id="6" name="Εικόνα 5">
            <a:extLst>
              <a:ext uri="{FF2B5EF4-FFF2-40B4-BE49-F238E27FC236}">
                <a16:creationId xmlns:a16="http://schemas.microsoft.com/office/drawing/2014/main" xmlns="" id="{645D199A-9140-4E19-89DD-43053AAEA72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4498" y="1560988"/>
            <a:ext cx="295421" cy="295421"/>
          </a:xfrm>
          <a:prstGeom prst="rect">
            <a:avLst/>
          </a:prstGeom>
        </p:spPr>
      </p:pic>
      <p:pic>
        <p:nvPicPr>
          <p:cNvPr id="7" name="Εικόνα 6">
            <a:extLst>
              <a:ext uri="{FF2B5EF4-FFF2-40B4-BE49-F238E27FC236}">
                <a16:creationId xmlns:a16="http://schemas.microsoft.com/office/drawing/2014/main" xmlns="" id="{65BE5E3D-CEA3-4536-98C8-5FF859FE1BC7}"/>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4498" y="2198034"/>
            <a:ext cx="295421" cy="295421"/>
          </a:xfrm>
          <a:prstGeom prst="rect">
            <a:avLst/>
          </a:prstGeom>
        </p:spPr>
      </p:pic>
      <p:pic>
        <p:nvPicPr>
          <p:cNvPr id="8" name="Εικόνα 7">
            <a:extLst>
              <a:ext uri="{FF2B5EF4-FFF2-40B4-BE49-F238E27FC236}">
                <a16:creationId xmlns:a16="http://schemas.microsoft.com/office/drawing/2014/main" xmlns="" id="{4FCBA5BA-91EE-4F7D-B96B-6739D7BFC00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4498" y="3182853"/>
            <a:ext cx="295421" cy="295421"/>
          </a:xfrm>
          <a:prstGeom prst="rect">
            <a:avLst/>
          </a:prstGeom>
        </p:spPr>
      </p:pic>
      <p:pic>
        <p:nvPicPr>
          <p:cNvPr id="9" name="Εικόνα 8">
            <a:extLst>
              <a:ext uri="{FF2B5EF4-FFF2-40B4-BE49-F238E27FC236}">
                <a16:creationId xmlns:a16="http://schemas.microsoft.com/office/drawing/2014/main" xmlns="" id="{29A33B1A-14CE-4429-9351-E7CACC29827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4498" y="4065112"/>
            <a:ext cx="295421" cy="295421"/>
          </a:xfrm>
          <a:prstGeom prst="rect">
            <a:avLst/>
          </a:prstGeom>
        </p:spPr>
      </p:pic>
      <p:pic>
        <p:nvPicPr>
          <p:cNvPr id="10" name="Εικόνα 9">
            <a:extLst>
              <a:ext uri="{FF2B5EF4-FFF2-40B4-BE49-F238E27FC236}">
                <a16:creationId xmlns:a16="http://schemas.microsoft.com/office/drawing/2014/main" xmlns="" id="{B510F8E3-62CD-4300-AB15-C7B65811F7D7}"/>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4498" y="4596438"/>
            <a:ext cx="295421" cy="295421"/>
          </a:xfrm>
          <a:prstGeom prst="rect">
            <a:avLst/>
          </a:prstGeom>
        </p:spPr>
      </p:pic>
      <p:pic>
        <p:nvPicPr>
          <p:cNvPr id="11" name="Εικόνα 10">
            <a:extLst>
              <a:ext uri="{FF2B5EF4-FFF2-40B4-BE49-F238E27FC236}">
                <a16:creationId xmlns:a16="http://schemas.microsoft.com/office/drawing/2014/main" xmlns="" id="{4F0DE0BC-6164-4222-817B-F0D042F8DF6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9187" y="5444730"/>
            <a:ext cx="295421" cy="295421"/>
          </a:xfrm>
          <a:prstGeom prst="rect">
            <a:avLst/>
          </a:prstGeom>
        </p:spPr>
      </p:pic>
    </p:spTree>
    <p:extLst>
      <p:ext uri="{BB962C8B-B14F-4D97-AF65-F5344CB8AC3E}">
        <p14:creationId xmlns:p14="http://schemas.microsoft.com/office/powerpoint/2010/main" xmlns="" val="356415167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20</a:t>
            </a:fld>
            <a:endParaRPr lang="el-GR"/>
          </a:p>
        </p:txBody>
      </p:sp>
      <p:sp>
        <p:nvSpPr>
          <p:cNvPr id="5" name="Abgerundetes Rechteck 24">
            <a:extLst>
              <a:ext uri="{FF2B5EF4-FFF2-40B4-BE49-F238E27FC236}">
                <a16:creationId xmlns:a16="http://schemas.microsoft.com/office/drawing/2014/main" xmlns="" id="{40B3FDA9-0015-4B79-9A4D-F09002A50600}"/>
              </a:ext>
            </a:extLst>
          </p:cNvPr>
          <p:cNvSpPr/>
          <p:nvPr/>
        </p:nvSpPr>
        <p:spPr bwMode="gray">
          <a:xfrm>
            <a:off x="1001536" y="771362"/>
            <a:ext cx="10436400" cy="154800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Κατάρτιση ψηφιακού ατομικού σχεδίου δράσης </a:t>
            </a:r>
            <a:r>
              <a:rPr lang="el-GR" sz="2000" dirty="0">
                <a:solidFill>
                  <a:schemeClr val="tx1"/>
                </a:solidFill>
                <a:latin typeface="Calibri" panose="020F0502020204030204" pitchFamily="34" charset="0"/>
                <a:cs typeface="Calibri" panose="020F0502020204030204" pitchFamily="34" charset="0"/>
              </a:rPr>
              <a:t>από τον αναζητούντα εργασία σε συνεργασία με τον εργασιακό σύμβουλο της ΔΥΠΑ:</a:t>
            </a:r>
            <a:r>
              <a:rPr lang="el-GR" sz="2000" b="1" dirty="0">
                <a:solidFill>
                  <a:schemeClr val="tx1"/>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περιλαμβάνει γνώσεις, ικανότητες, δεξιότητες, προηγούμενη απασχόλησή του, ανάγκες κατάρτισης του αναζητούντος εργασία ή άλλες ενέργειες που θα διευκολύνουν την εύρεση εργασίας με </a:t>
            </a:r>
            <a:r>
              <a:rPr lang="el-GR" sz="2000" b="1" dirty="0">
                <a:solidFill>
                  <a:schemeClr val="tx1"/>
                </a:solidFill>
                <a:latin typeface="Calibri" panose="020F0502020204030204" pitchFamily="34" charset="0"/>
                <a:cs typeface="Calibri" panose="020F0502020204030204" pitchFamily="34" charset="0"/>
              </a:rPr>
              <a:t>συγκεκριμένο χρονοδιάγραμμα</a:t>
            </a:r>
            <a:r>
              <a:rPr lang="el-GR" sz="2000" dirty="0">
                <a:solidFill>
                  <a:schemeClr val="tx1"/>
                </a:solidFill>
                <a:latin typeface="Calibri" panose="020F0502020204030204" pitchFamily="34" charset="0"/>
                <a:cs typeface="Calibri" panose="020F0502020204030204" pitchFamily="34" charset="0"/>
              </a:rPr>
              <a:t> υλοποίησής τους</a:t>
            </a:r>
            <a:endParaRPr lang="en-US" sz="2000" dirty="0">
              <a:solidFill>
                <a:schemeClr val="tx1"/>
              </a:solidFill>
              <a:latin typeface="Calibri" panose="020F0502020204030204" pitchFamily="34" charset="0"/>
              <a:cs typeface="Calibri" panose="020F0502020204030204" pitchFamily="34" charset="0"/>
            </a:endParaRPr>
          </a:p>
        </p:txBody>
      </p:sp>
      <p:sp>
        <p:nvSpPr>
          <p:cNvPr id="7" name="Abgerundetes Rechteck 24">
            <a:extLst>
              <a:ext uri="{FF2B5EF4-FFF2-40B4-BE49-F238E27FC236}">
                <a16:creationId xmlns:a16="http://schemas.microsoft.com/office/drawing/2014/main" xmlns="" id="{9755C377-FF5F-47D8-B3A5-4A95C1419444}"/>
              </a:ext>
            </a:extLst>
          </p:cNvPr>
          <p:cNvSpPr/>
          <p:nvPr/>
        </p:nvSpPr>
        <p:spPr bwMode="gray">
          <a:xfrm>
            <a:off x="1037533" y="3800406"/>
            <a:ext cx="10436400" cy="131811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Κατάρτιση του </a:t>
            </a:r>
            <a:r>
              <a:rPr lang="el-GR" sz="2000" b="1" dirty="0">
                <a:solidFill>
                  <a:schemeClr val="tx1"/>
                </a:solidFill>
                <a:latin typeface="Calibri" panose="020F0502020204030204" pitchFamily="34" charset="0"/>
                <a:cs typeface="Calibri" panose="020F0502020204030204" pitchFamily="34" charset="0"/>
              </a:rPr>
              <a:t>ψηφιακού μητρώου της ΔΥΠΑ </a:t>
            </a:r>
            <a:r>
              <a:rPr lang="el-GR" sz="2000" dirty="0">
                <a:solidFill>
                  <a:schemeClr val="tx1"/>
                </a:solidFill>
                <a:latin typeface="Calibri" panose="020F0502020204030204" pitchFamily="34" charset="0"/>
                <a:cs typeface="Calibri" panose="020F0502020204030204" pitchFamily="34" charset="0"/>
              </a:rPr>
              <a:t>των αναζητούντων εργασία και των στοιχείων τους, θα περιλαμβάνει τυχόν προτάσεις για απασχόληση, την ύπαρξη ή μη ατομικού σχεδίου δράσης κ.ά. Η εγγραφή και παραμονή στο μητρώο θα αποτελεί </a:t>
            </a:r>
            <a:r>
              <a:rPr lang="el-GR" sz="2000" b="1" dirty="0">
                <a:solidFill>
                  <a:schemeClr val="tx1"/>
                </a:solidFill>
                <a:latin typeface="Calibri" panose="020F0502020204030204" pitchFamily="34" charset="0"/>
                <a:cs typeface="Calibri" panose="020F0502020204030204" pitchFamily="34" charset="0"/>
              </a:rPr>
              <a:t>προϋπόθεση για τη λήψη επιδομάτων, βοηθημάτων και παροχών</a:t>
            </a:r>
            <a:endParaRPr lang="en-US" sz="2000" b="1"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5D683B23-3455-4FA2-939F-D6663EA33C6D}"/>
              </a:ext>
            </a:extLst>
          </p:cNvPr>
          <p:cNvSpPr txBox="1"/>
          <p:nvPr/>
        </p:nvSpPr>
        <p:spPr>
          <a:xfrm>
            <a:off x="416957" y="623202"/>
            <a:ext cx="984244" cy="1805110"/>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1</a:t>
            </a:r>
            <a:endParaRPr lang="en-IN" sz="13400" b="1" dirty="0">
              <a:solidFill>
                <a:srgbClr val="243873"/>
              </a:solidFill>
              <a:latin typeface="Arial" panose="020B0604020202020204" pitchFamily="34" charset="0"/>
              <a:cs typeface="Arial" panose="020B0604020202020204" pitchFamily="34" charset="0"/>
            </a:endParaRPr>
          </a:p>
        </p:txBody>
      </p:sp>
      <p:sp>
        <p:nvSpPr>
          <p:cNvPr id="11" name="Abgerundetes Rechteck 24">
            <a:extLst>
              <a:ext uri="{FF2B5EF4-FFF2-40B4-BE49-F238E27FC236}">
                <a16:creationId xmlns:a16="http://schemas.microsoft.com/office/drawing/2014/main" xmlns="" id="{D6AFBFF9-2F6D-4D95-B72D-B1F073962187}"/>
              </a:ext>
            </a:extLst>
          </p:cNvPr>
          <p:cNvSpPr/>
          <p:nvPr/>
        </p:nvSpPr>
        <p:spPr bwMode="gray">
          <a:xfrm>
            <a:off x="1001536" y="2401222"/>
            <a:ext cx="10436400" cy="1256448"/>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Θέσπιση </a:t>
            </a:r>
            <a:r>
              <a:rPr lang="el-GR" sz="2000" b="1" dirty="0">
                <a:solidFill>
                  <a:schemeClr val="tx1"/>
                </a:solidFill>
                <a:latin typeface="Calibri" panose="020F0502020204030204" pitchFamily="34" charset="0"/>
                <a:cs typeface="Calibri" panose="020F0502020204030204" pitchFamily="34" charset="0"/>
              </a:rPr>
              <a:t>ψηφιακής κάρτας ΔΥΠΑ: </a:t>
            </a:r>
            <a:r>
              <a:rPr lang="el-GR" sz="2000" dirty="0">
                <a:solidFill>
                  <a:schemeClr val="tx1"/>
                </a:solidFill>
                <a:latin typeface="Calibri" panose="020F0502020204030204" pitchFamily="34" charset="0"/>
                <a:cs typeface="Calibri" panose="020F0502020204030204" pitchFamily="34" charset="0"/>
              </a:rPr>
              <a:t>θα μπορεί να είναι εφαρμογή για κινητή συσκευή, θα βεβαιώνει την </a:t>
            </a:r>
            <a:r>
              <a:rPr lang="el-GR" sz="2000" b="1" dirty="0">
                <a:solidFill>
                  <a:schemeClr val="tx1"/>
                </a:solidFill>
                <a:latin typeface="Calibri" panose="020F0502020204030204" pitchFamily="34" charset="0"/>
                <a:cs typeface="Calibri" panose="020F0502020204030204" pitchFamily="34" charset="0"/>
              </a:rPr>
              <a:t>εγγραφή</a:t>
            </a:r>
            <a:r>
              <a:rPr lang="el-GR" sz="2000" dirty="0">
                <a:solidFill>
                  <a:schemeClr val="tx1"/>
                </a:solidFill>
                <a:latin typeface="Calibri" panose="020F0502020204030204" pitchFamily="34" charset="0"/>
                <a:cs typeface="Calibri" panose="020F0502020204030204" pitchFamily="34" charset="0"/>
              </a:rPr>
              <a:t> του αναζητούντος εργασία στο ψηφιακό μητρώο της ΔΥΠΑ και θα διευκολύνει τον αναζητούντα εργασία στις συναλλαγές του, βεβαιώνοντας αυτόματα την ιδιότητά του και τα δικαιώματα που απορρέουν από αυτή</a:t>
            </a:r>
            <a:endParaRPr lang="en-US" sz="2000" dirty="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407813" y="2253783"/>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2</a:t>
            </a:r>
            <a:endParaRPr lang="en-IN" sz="13400" b="1" dirty="0">
              <a:solidFill>
                <a:srgbClr val="243873"/>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401967" y="3633632"/>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3</a:t>
            </a:r>
            <a:endParaRPr lang="en-IN" sz="13400" b="1" dirty="0">
              <a:solidFill>
                <a:srgbClr val="243873"/>
              </a:solidFill>
              <a:latin typeface="Arial" panose="020B0604020202020204" pitchFamily="34" charset="0"/>
              <a:cs typeface="Arial" panose="020B0604020202020204" pitchFamily="34" charset="0"/>
            </a:endParaRPr>
          </a:p>
        </p:txBody>
      </p:sp>
      <p:sp>
        <p:nvSpPr>
          <p:cNvPr id="12" name="Abgerundetes Rechteck 24">
            <a:extLst>
              <a:ext uri="{FF2B5EF4-FFF2-40B4-BE49-F238E27FC236}">
                <a16:creationId xmlns:a16="http://schemas.microsoft.com/office/drawing/2014/main" xmlns="" id="{881F15EA-1AE4-4A40-A61F-693478C569DD}"/>
              </a:ext>
            </a:extLst>
          </p:cNvPr>
          <p:cNvSpPr/>
          <p:nvPr/>
        </p:nvSpPr>
        <p:spPr bwMode="gray">
          <a:xfrm>
            <a:off x="1037533" y="5191140"/>
            <a:ext cx="10436400" cy="1216001"/>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tabLst>
                <a:tab pos="8513763" algn="l"/>
              </a:tabLst>
              <a:defRPr/>
            </a:pPr>
            <a:r>
              <a:rPr lang="el-GR" sz="2000" dirty="0">
                <a:effectLst/>
                <a:latin typeface="Calibri" panose="020F0502020204030204" pitchFamily="34" charset="0"/>
                <a:ea typeface="Times New Roman" panose="02020603050405020304" pitchFamily="18" charset="0"/>
                <a:cs typeface="Calibri" panose="020F0502020204030204" pitchFamily="34" charset="0"/>
              </a:rPr>
              <a:t>Ενεργοποίηση των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εργασιακών συμβούλων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για την υποβοήθηση των αναζητούντων εργασία με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προτεραιότητα</a:t>
            </a:r>
            <a:r>
              <a:rPr lang="el-GR" sz="2000" dirty="0">
                <a:effectLst/>
                <a:latin typeface="Calibri" panose="020F0502020204030204" pitchFamily="34" charset="0"/>
                <a:ea typeface="Times New Roman" panose="02020603050405020304" pitchFamily="18" charset="0"/>
                <a:cs typeface="Calibri" panose="020F0502020204030204" pitchFamily="34" charset="0"/>
              </a:rPr>
              <a:t> στους μακροχρόνια ανέργους πάνω από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5 χρόνια</a:t>
            </a:r>
            <a:endParaRPr lang="en-US" sz="2000" dirty="0">
              <a:solidFill>
                <a:schemeClr val="tx1"/>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xmlns="" id="{77930052-D619-4CC7-B0F2-426DFE724F66}"/>
              </a:ext>
            </a:extLst>
          </p:cNvPr>
          <p:cNvSpPr txBox="1"/>
          <p:nvPr/>
        </p:nvSpPr>
        <p:spPr>
          <a:xfrm>
            <a:off x="274272" y="5044318"/>
            <a:ext cx="1015805" cy="1778949"/>
          </a:xfrm>
          <a:prstGeom prst="rect">
            <a:avLst/>
          </a:prstGeom>
          <a:noFill/>
        </p:spPr>
        <p:txBody>
          <a:bodyPr wrap="square" lIns="0" tIns="0" rIns="0" bIns="0" rtlCol="0" anchor="ctr">
            <a:spAutoFit/>
          </a:bodyPr>
          <a:lstStyle/>
          <a:p>
            <a:pPr algn="ct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4</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97728727"/>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21</a:t>
            </a:fld>
            <a:endParaRPr lang="el-GR"/>
          </a:p>
        </p:txBody>
      </p:sp>
      <p:sp>
        <p:nvSpPr>
          <p:cNvPr id="11" name="Abgerundetes Rechteck 24">
            <a:extLst>
              <a:ext uri="{FF2B5EF4-FFF2-40B4-BE49-F238E27FC236}">
                <a16:creationId xmlns:a16="http://schemas.microsoft.com/office/drawing/2014/main" xmlns="" id="{B67B5DA6-8F02-48F8-A946-A56A8BBDEAEC}"/>
              </a:ext>
            </a:extLst>
          </p:cNvPr>
          <p:cNvSpPr/>
          <p:nvPr/>
        </p:nvSpPr>
        <p:spPr bwMode="gray">
          <a:xfrm>
            <a:off x="993319" y="1076632"/>
            <a:ext cx="10436681" cy="5014452"/>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Εισαγωγή εισοδηματικών κριτηρίων </a:t>
            </a:r>
            <a:r>
              <a:rPr lang="el-GR" sz="2000" dirty="0">
                <a:solidFill>
                  <a:schemeClr val="tx1"/>
                </a:solidFill>
                <a:latin typeface="Calibri" panose="020F0502020204030204" pitchFamily="34" charset="0"/>
                <a:cs typeface="Calibri" panose="020F0502020204030204" pitchFamily="34" charset="0"/>
              </a:rPr>
              <a:t>(</a:t>
            </a:r>
            <a:r>
              <a:rPr lang="el-GR" sz="2000" i="1" dirty="0">
                <a:solidFill>
                  <a:schemeClr val="tx1"/>
                </a:solidFill>
                <a:latin typeface="Calibri" panose="020F0502020204030204" pitchFamily="34" charset="0"/>
                <a:cs typeface="Calibri" panose="020F0502020204030204" pitchFamily="34" charset="0"/>
              </a:rPr>
              <a:t>όμοια με το επίδομα θέρμανσης, χωρίς τα περιουσιακά κριτήρια</a:t>
            </a:r>
            <a:r>
              <a:rPr lang="el-GR" sz="2000" dirty="0">
                <a:solidFill>
                  <a:schemeClr val="tx1"/>
                </a:solidFill>
                <a:latin typeface="Calibri" panose="020F0502020204030204" pitchFamily="34" charset="0"/>
                <a:cs typeface="Calibri" panose="020F0502020204030204" pitchFamily="34" charset="0"/>
              </a:rPr>
              <a:t>) για τη διατήρηση βοηθημάτων, παροχών κ.λπ. με </a:t>
            </a:r>
            <a:r>
              <a:rPr lang="el-GR" sz="2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στόχο</a:t>
            </a:r>
            <a:r>
              <a:rPr lang="el-GR" sz="2000" dirty="0">
                <a:solidFill>
                  <a:schemeClr val="tx1"/>
                </a:solidFill>
                <a:latin typeface="Calibri" panose="020F0502020204030204" pitchFamily="34" charset="0"/>
                <a:cs typeface="Calibri" panose="020F0502020204030204" pitchFamily="34" charset="0"/>
              </a:rPr>
              <a:t> την καταπολέμηση φαινομένων κατάχρησης και απάτης. </a:t>
            </a:r>
          </a:p>
          <a:p>
            <a:pPr algn="l" defTabSz="801688" eaLnBrk="0" hangingPunct="0">
              <a:lnSpc>
                <a:spcPct val="95000"/>
              </a:lnSpc>
              <a:spcAft>
                <a:spcPts val="800"/>
              </a:spcAft>
              <a:buClr>
                <a:srgbClr val="969696"/>
              </a:buClr>
              <a:defRPr/>
            </a:pPr>
            <a:endParaRPr lang="el-GR" sz="1000" b="1" u="sng"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l" defTabSz="801688" eaLnBrk="0" hangingPunct="0">
              <a:lnSpc>
                <a:spcPct val="95000"/>
              </a:lnSpc>
              <a:spcAft>
                <a:spcPts val="800"/>
              </a:spcAft>
              <a:buClr>
                <a:srgbClr val="969696"/>
              </a:buClr>
              <a:defRPr/>
            </a:pPr>
            <a:r>
              <a:rPr lang="el-GR" sz="2200" b="1" u="sng" dirty="0">
                <a:solidFill>
                  <a:srgbClr val="24387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Προσοχή:</a:t>
            </a:r>
            <a:r>
              <a:rPr lang="el-GR" sz="2200" b="1" dirty="0">
                <a:solidFill>
                  <a:srgbClr val="24387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2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a:t>
            </a:r>
            <a:r>
              <a:rPr lang="el-GR" sz="2200" b="1" dirty="0">
                <a:solidFill>
                  <a:schemeClr val="tx1"/>
                </a:solidFill>
                <a:latin typeface="Calibri" panose="020F0502020204030204" pitchFamily="34" charset="0"/>
                <a:cs typeface="Calibri" panose="020F0502020204030204" pitchFamily="34" charset="0"/>
              </a:rPr>
              <a:t>ξαιρούνται</a:t>
            </a:r>
            <a:r>
              <a:rPr lang="el-GR" sz="2000" dirty="0">
                <a:solidFill>
                  <a:schemeClr val="tx1"/>
                </a:solidFill>
                <a:latin typeface="Calibri" panose="020F0502020204030204" pitchFamily="34" charset="0"/>
                <a:cs typeface="Calibri" panose="020F0502020204030204" pitchFamily="34" charset="0"/>
              </a:rPr>
              <a:t> από τη ρύθμιση το επίδομα ανεργίας, το οποίο θα εξακολουθήσει να χορηγείται χωρίς εισοδηματικά κριτήρια, καθώς και το επίδομα μακροχρόνιας ανεργίας και το βοήθημα για αυτοτελώς και ανεξάρτητα απασχολούμενους για τα οποία παραμένουν οι προϋποθέσεις που προβλέπει η ισχύουσα νομοθεσία</a:t>
            </a:r>
          </a:p>
          <a:p>
            <a:pPr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Επίσης, τα εισοδηματικά κριτήρια που εισάγονται </a:t>
            </a:r>
            <a:r>
              <a:rPr lang="el-GR" sz="2000" b="1" u="sng" dirty="0">
                <a:solidFill>
                  <a:schemeClr val="tx1"/>
                </a:solidFill>
                <a:latin typeface="Calibri" panose="020F0502020204030204" pitchFamily="34" charset="0"/>
                <a:cs typeface="Calibri" panose="020F0502020204030204" pitchFamily="34" charset="0"/>
              </a:rPr>
              <a:t>δεν επηρεάζουν</a:t>
            </a:r>
            <a:r>
              <a:rPr lang="el-GR" sz="2000" b="1" dirty="0">
                <a:solidFill>
                  <a:schemeClr val="tx1"/>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τη χορήγηση του Κοινωνικού Οικιακού Τιμολογίου (ΚΟΤ) ρεύματος, την έκπτωση ή απαλλαγή από τον ΕΝΦΙΑ και το επίδομα θέρμανσης </a:t>
            </a: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a:t>
            </a:r>
            <a:r>
              <a:rPr lang="el-GR" sz="2000" dirty="0">
                <a:solidFill>
                  <a:schemeClr val="tx1"/>
                </a:solidFill>
                <a:latin typeface="Calibri" panose="020F0502020204030204" pitchFamily="34" charset="0"/>
                <a:cs typeface="Calibri" panose="020F0502020204030204" pitchFamily="34" charset="0"/>
              </a:rPr>
              <a:t> για τα οποία θα συνεχιστεί το μέχρι σήμερα καθεστώς που τα διέπει</a:t>
            </a:r>
          </a:p>
          <a:p>
            <a:pPr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Ορίζεται ρητά ότι </a:t>
            </a:r>
            <a:r>
              <a:rPr lang="el-GR" sz="2000" b="1" dirty="0">
                <a:solidFill>
                  <a:schemeClr val="tx1"/>
                </a:solidFill>
                <a:latin typeface="Calibri" panose="020F0502020204030204" pitchFamily="34" charset="0"/>
                <a:cs typeface="Calibri" panose="020F0502020204030204" pitchFamily="34" charset="0"/>
              </a:rPr>
              <a:t>οι πόροι </a:t>
            </a:r>
            <a:r>
              <a:rPr lang="el-GR" sz="2000" dirty="0">
                <a:solidFill>
                  <a:schemeClr val="tx1"/>
                </a:solidFill>
                <a:latin typeface="Calibri" panose="020F0502020204030204" pitchFamily="34" charset="0"/>
                <a:cs typeface="Calibri" panose="020F0502020204030204" pitchFamily="34" charset="0"/>
              </a:rPr>
              <a:t>που εξοικονομούνται από την εφαρμογή των κριτηρίων αυτών θα κατευθύνονται </a:t>
            </a:r>
            <a:r>
              <a:rPr lang="el-GR" sz="2000" b="1" dirty="0">
                <a:solidFill>
                  <a:schemeClr val="tx1"/>
                </a:solidFill>
                <a:latin typeface="Calibri" panose="020F0502020204030204" pitchFamily="34" charset="0"/>
                <a:cs typeface="Calibri" panose="020F0502020204030204" pitchFamily="34" charset="0"/>
              </a:rPr>
              <a:t>υποχρεωτικά</a:t>
            </a:r>
            <a:r>
              <a:rPr lang="el-GR" sz="2000" dirty="0">
                <a:solidFill>
                  <a:schemeClr val="tx1"/>
                </a:solidFill>
                <a:latin typeface="Calibri" panose="020F0502020204030204" pitchFamily="34" charset="0"/>
                <a:cs typeface="Calibri" panose="020F0502020204030204" pitchFamily="34" charset="0"/>
              </a:rPr>
              <a:t> σε άλλες </a:t>
            </a:r>
            <a:r>
              <a:rPr lang="el-GR" sz="2000" b="1" dirty="0">
                <a:solidFill>
                  <a:schemeClr val="tx1"/>
                </a:solidFill>
                <a:latin typeface="Calibri" panose="020F0502020204030204" pitchFamily="34" charset="0"/>
                <a:cs typeface="Calibri" panose="020F0502020204030204" pitchFamily="34" charset="0"/>
              </a:rPr>
              <a:t>δράσεις προστασίας των αναζητούντων εργασία</a:t>
            </a:r>
          </a:p>
          <a:p>
            <a:pPr algn="l" defTabSz="801688" eaLnBrk="0" hangingPunct="0">
              <a:lnSpc>
                <a:spcPct val="95000"/>
              </a:lnSpc>
              <a:spcAft>
                <a:spcPts val="800"/>
              </a:spcAft>
              <a:buClr>
                <a:srgbClr val="969696"/>
              </a:buClr>
              <a:defRPr/>
            </a:pPr>
            <a:endParaRPr lang="en-US" sz="2000" dirty="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327210" y="918649"/>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5</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190829477"/>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22</a:t>
            </a:fld>
            <a:endParaRPr lang="el-GR"/>
          </a:p>
        </p:txBody>
      </p:sp>
      <p:sp>
        <p:nvSpPr>
          <p:cNvPr id="11" name="Abgerundetes Rechteck 24">
            <a:extLst>
              <a:ext uri="{FF2B5EF4-FFF2-40B4-BE49-F238E27FC236}">
                <a16:creationId xmlns:a16="http://schemas.microsoft.com/office/drawing/2014/main" xmlns="" id="{B67B5DA6-8F02-48F8-A946-A56A8BBDEAEC}"/>
              </a:ext>
            </a:extLst>
          </p:cNvPr>
          <p:cNvSpPr/>
          <p:nvPr/>
        </p:nvSpPr>
        <p:spPr bwMode="gray">
          <a:xfrm>
            <a:off x="998802" y="4704736"/>
            <a:ext cx="10436400" cy="119520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Παροχή κινήτρων – </a:t>
            </a:r>
            <a:r>
              <a:rPr lang="el-GR" sz="2000" b="1" dirty="0">
                <a:solidFill>
                  <a:schemeClr val="tx1"/>
                </a:solidFill>
                <a:latin typeface="Calibri" panose="020F0502020204030204" pitchFamily="34" charset="0"/>
                <a:cs typeface="Calibri" panose="020F0502020204030204" pitchFamily="34" charset="0"/>
              </a:rPr>
              <a:t>μπόνους σε μακροχρόνια ανέργους (5+ έτη) για ενεργή αναζήτηση εργασίας</a:t>
            </a:r>
            <a:r>
              <a:rPr lang="el-GR" sz="2000" dirty="0">
                <a:solidFill>
                  <a:schemeClr val="tx1"/>
                </a:solidFill>
                <a:latin typeface="Calibri" panose="020F0502020204030204" pitchFamily="34" charset="0"/>
                <a:cs typeface="Calibri" panose="020F0502020204030204" pitchFamily="34" charset="0"/>
              </a:rPr>
              <a:t>: Προβλέπεται η καταβολή </a:t>
            </a:r>
            <a:r>
              <a:rPr lang="el-GR" sz="2000" b="1" dirty="0">
                <a:solidFill>
                  <a:schemeClr val="tx1"/>
                </a:solidFill>
                <a:latin typeface="Calibri" panose="020F0502020204030204" pitchFamily="34" charset="0"/>
                <a:cs typeface="Calibri" panose="020F0502020204030204" pitchFamily="34" charset="0"/>
              </a:rPr>
              <a:t>300 ευρώ </a:t>
            </a:r>
            <a:r>
              <a:rPr lang="el-GR" sz="2000" dirty="0">
                <a:solidFill>
                  <a:schemeClr val="tx1"/>
                </a:solidFill>
                <a:latin typeface="Calibri" panose="020F0502020204030204" pitchFamily="34" charset="0"/>
                <a:cs typeface="Calibri" panose="020F0502020204030204" pitchFamily="34" charset="0"/>
              </a:rPr>
              <a:t>σε όσους καταρτίζουν ψηφιακό</a:t>
            </a:r>
            <a:r>
              <a:rPr lang="el-GR" sz="2000" dirty="0">
                <a:solidFill>
                  <a:srgbClr val="FF0000"/>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ατομικό σχέδιο δράσης</a:t>
            </a:r>
            <a:endParaRPr lang="en-US" sz="1800" dirty="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448969" y="4533563"/>
            <a:ext cx="967563" cy="1752788"/>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7</a:t>
            </a:r>
            <a:endParaRPr lang="en-IN" sz="13400" b="1" dirty="0">
              <a:solidFill>
                <a:srgbClr val="243873"/>
              </a:solidFill>
              <a:latin typeface="Arial" panose="020B0604020202020204" pitchFamily="34" charset="0"/>
              <a:cs typeface="Arial" panose="020B0604020202020204" pitchFamily="34" charset="0"/>
            </a:endParaRPr>
          </a:p>
        </p:txBody>
      </p:sp>
      <p:sp>
        <p:nvSpPr>
          <p:cNvPr id="14" name="Abgerundetes Rechteck 24">
            <a:extLst>
              <a:ext uri="{FF2B5EF4-FFF2-40B4-BE49-F238E27FC236}">
                <a16:creationId xmlns:a16="http://schemas.microsoft.com/office/drawing/2014/main" xmlns="" id="{EF1F2E14-E32F-4EAC-B1AC-529572FC9E36}"/>
              </a:ext>
            </a:extLst>
          </p:cNvPr>
          <p:cNvSpPr/>
          <p:nvPr/>
        </p:nvSpPr>
        <p:spPr bwMode="gray">
          <a:xfrm>
            <a:off x="998521" y="923143"/>
            <a:ext cx="10436681" cy="361042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Ενεργοποίηση της διαγραφής από το μητρώο ανέργων </a:t>
            </a:r>
            <a:r>
              <a:rPr lang="el-GR" sz="2000" dirty="0">
                <a:solidFill>
                  <a:schemeClr val="tx1"/>
                </a:solidFill>
                <a:latin typeface="Calibri" panose="020F0502020204030204" pitchFamily="34" charset="0"/>
                <a:cs typeface="Calibri" panose="020F0502020204030204" pitchFamily="34" charset="0"/>
              </a:rPr>
              <a:t>(βάσει του ν. 1545/1985, ανάλογες ρυθμίσεις σε Αυστρία, το Βέλγιο, τη Δανία, τη Γαλλία, τη Γερμανία, την Ιρλανδία, τη Νορβηγία, τη Σουηδία): </a:t>
            </a:r>
            <a:r>
              <a:rPr lang="el-GR" sz="2000" b="1" dirty="0">
                <a:solidFill>
                  <a:schemeClr val="tx1"/>
                </a:solidFill>
                <a:latin typeface="Calibri" panose="020F0502020204030204" pitchFamily="34" charset="0"/>
                <a:cs typeface="Calibri" panose="020F0502020204030204" pitchFamily="34" charset="0"/>
              </a:rPr>
              <a:t/>
            </a:r>
            <a:br>
              <a:rPr lang="el-GR" sz="2000" b="1" dirty="0">
                <a:solidFill>
                  <a:schemeClr val="tx1"/>
                </a:solidFill>
                <a:latin typeface="Calibri" panose="020F0502020204030204" pitchFamily="34" charset="0"/>
                <a:cs typeface="Calibri" panose="020F0502020204030204" pitchFamily="34" charset="0"/>
              </a:rPr>
            </a:br>
            <a:r>
              <a:rPr lang="el-GR" sz="2000" dirty="0">
                <a:solidFill>
                  <a:schemeClr val="tx1"/>
                </a:solidFill>
                <a:latin typeface="Calibri" panose="020F0502020204030204" pitchFamily="34" charset="0"/>
                <a:cs typeface="Calibri" panose="020F0502020204030204" pitchFamily="34" charset="0"/>
              </a:rPr>
              <a:t>3 αρνήσεις </a:t>
            </a:r>
            <a:r>
              <a:rPr lang="el-GR" sz="2000" b="1" dirty="0">
                <a:solidFill>
                  <a:schemeClr val="tx1"/>
                </a:solidFill>
                <a:latin typeface="Calibri" panose="020F0502020204030204" pitchFamily="34" charset="0"/>
                <a:cs typeface="Calibri" panose="020F0502020204030204" pitchFamily="34" charset="0"/>
              </a:rPr>
              <a:t>κατάλληλων</a:t>
            </a:r>
            <a:r>
              <a:rPr lang="el-GR" sz="2000" dirty="0">
                <a:solidFill>
                  <a:schemeClr val="tx1"/>
                </a:solidFill>
                <a:latin typeface="Calibri" panose="020F0502020204030204" pitchFamily="34" charset="0"/>
                <a:cs typeface="Calibri" panose="020F0502020204030204" pitchFamily="34" charset="0"/>
              </a:rPr>
              <a:t> θέσεων </a:t>
            </a: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 </a:t>
            </a:r>
            <a:r>
              <a:rPr lang="el-GR" sz="2000" u="sng" dirty="0">
                <a:solidFill>
                  <a:schemeClr val="tx1"/>
                </a:solidFill>
                <a:latin typeface="Calibri" panose="020F0502020204030204" pitchFamily="34" charset="0"/>
                <a:cs typeface="Calibri" panose="020F0502020204030204" pitchFamily="34" charset="0"/>
                <a:sym typeface="Wingdings" panose="05000000000000000000" pitchFamily="2" charset="2"/>
              </a:rPr>
              <a:t>διαγραφή 2 χρόνια </a:t>
            </a: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και διακοπή του επιδόματος ανεργίας</a:t>
            </a:r>
            <a:b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b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άρνηση συμμετοχής σε δράση κατάρτισης  </a:t>
            </a:r>
            <a:r>
              <a:rPr lang="el-GR" sz="2000" u="sng" dirty="0">
                <a:solidFill>
                  <a:schemeClr val="tx1"/>
                </a:solidFill>
                <a:latin typeface="Calibri" panose="020F0502020204030204" pitchFamily="34" charset="0"/>
                <a:cs typeface="Calibri" panose="020F0502020204030204" pitchFamily="34" charset="0"/>
                <a:sym typeface="Wingdings" panose="05000000000000000000" pitchFamily="2" charset="2"/>
              </a:rPr>
              <a:t>διαγραφή 6 μήνες </a:t>
            </a:r>
            <a:r>
              <a:rPr lang="el-GR" sz="2000" dirty="0">
                <a:solidFill>
                  <a:schemeClr val="tx1"/>
                </a:solidFill>
                <a:latin typeface="Calibri" panose="020F0502020204030204" pitchFamily="34" charset="0"/>
                <a:cs typeface="Calibri" panose="020F0502020204030204" pitchFamily="34" charset="0"/>
                <a:sym typeface="Wingdings" panose="05000000000000000000" pitchFamily="2" charset="2"/>
              </a:rPr>
              <a:t>και διακοπή του επιδόματος ανεργίας</a:t>
            </a:r>
          </a:p>
          <a:p>
            <a:pPr indent="-190500" algn="l" defTabSz="801688" eaLnBrk="0" hangingPunct="0">
              <a:lnSpc>
                <a:spcPct val="95000"/>
              </a:lnSpc>
              <a:spcAft>
                <a:spcPts val="800"/>
              </a:spcAft>
              <a:buClr>
                <a:srgbClr val="969696"/>
              </a:buClr>
              <a:defRPr/>
            </a:pPr>
            <a:endParaRPr lang="el-GR" sz="1000" dirty="0">
              <a:solidFill>
                <a:schemeClr val="tx1"/>
              </a:solidFill>
              <a:latin typeface="Calibri" panose="020F0502020204030204" pitchFamily="34" charset="0"/>
              <a:cs typeface="Calibri" panose="020F0502020204030204" pitchFamily="34" charset="0"/>
              <a:sym typeface="Wingdings" panose="05000000000000000000" pitchFamily="2" charset="2"/>
            </a:endParaRPr>
          </a:p>
          <a:p>
            <a:pPr indent="-190500" algn="l" defTabSz="801688" eaLnBrk="0" hangingPunct="0">
              <a:lnSpc>
                <a:spcPct val="95000"/>
              </a:lnSpc>
              <a:spcAft>
                <a:spcPts val="800"/>
              </a:spcAft>
              <a:buClr>
                <a:srgbClr val="969696"/>
              </a:buClr>
              <a:defRPr/>
            </a:pPr>
            <a:r>
              <a:rPr lang="el-GR" sz="2200" b="1" u="sng" dirty="0">
                <a:solidFill>
                  <a:srgbClr val="24387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Προσοχή:</a:t>
            </a:r>
            <a:r>
              <a:rPr lang="el-GR" sz="2200" dirty="0">
                <a:solidFill>
                  <a:srgbClr val="243873"/>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Η διακοπή του επιδόματος και η διαγραφή από το μητρώο </a:t>
            </a:r>
            <a:r>
              <a:rPr lang="el-GR" sz="2000" u="sng" dirty="0">
                <a:solidFill>
                  <a:schemeClr val="tx1"/>
                </a:solidFill>
                <a:latin typeface="Calibri" panose="020F0502020204030204" pitchFamily="34" charset="0"/>
                <a:cs typeface="Calibri" panose="020F0502020204030204" pitchFamily="34" charset="0"/>
              </a:rPr>
              <a:t>δεν σημαίνουν </a:t>
            </a:r>
            <a:r>
              <a:rPr lang="el-GR" sz="2000" dirty="0">
                <a:solidFill>
                  <a:schemeClr val="tx1"/>
                </a:solidFill>
                <a:latin typeface="Calibri" panose="020F0502020204030204" pitchFamily="34" charset="0"/>
                <a:cs typeface="Calibri" panose="020F0502020204030204" pitchFamily="34" charset="0"/>
              </a:rPr>
              <a:t>διακοπή του ΚΟΤ (φθηνότερο ρεύμα) και των ρυθμίσεων για ΕΝΦΙΑ και επίδομα θέρμανσης, τα οποία εξακολουθούν να χορηγούνται με τις προϋποθέσεις που προβλέπει η αντίστοιχη νομοθεσία</a:t>
            </a:r>
            <a:endParaRPr lang="en-US" sz="2000" dirty="0">
              <a:solidFill>
                <a:schemeClr val="tx1"/>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xmlns="" id="{7EB6FD3A-5784-412C-A75A-365E6C3E44EB}"/>
              </a:ext>
            </a:extLst>
          </p:cNvPr>
          <p:cNvSpPr txBox="1"/>
          <p:nvPr/>
        </p:nvSpPr>
        <p:spPr>
          <a:xfrm>
            <a:off x="352760" y="785635"/>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600" b="1" dirty="0">
                <a:solidFill>
                  <a:srgbClr val="243873"/>
                </a:solidFill>
                <a:latin typeface="Arial" panose="020B0604020202020204" pitchFamily="34" charset="0"/>
                <a:cs typeface="Arial" panose="020B0604020202020204" pitchFamily="34" charset="0"/>
              </a:rPr>
              <a:t>6</a:t>
            </a:r>
            <a:endParaRPr lang="en-IN" sz="136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16429442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23</a:t>
            </a:fld>
            <a:endParaRPr lang="el-GR"/>
          </a:p>
        </p:txBody>
      </p:sp>
      <p:sp>
        <p:nvSpPr>
          <p:cNvPr id="7" name="Abgerundetes Rechteck 24">
            <a:extLst>
              <a:ext uri="{FF2B5EF4-FFF2-40B4-BE49-F238E27FC236}">
                <a16:creationId xmlns:a16="http://schemas.microsoft.com/office/drawing/2014/main" xmlns="" id="{9755C377-FF5F-47D8-B3A5-4A95C1419444}"/>
              </a:ext>
            </a:extLst>
          </p:cNvPr>
          <p:cNvSpPr/>
          <p:nvPr/>
        </p:nvSpPr>
        <p:spPr bwMode="gray">
          <a:xfrm>
            <a:off x="993074" y="1722241"/>
            <a:ext cx="10436400" cy="124200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Καταβολή για πρώτη φορά επιδόματος εργασίας</a:t>
            </a:r>
            <a:r>
              <a:rPr lang="el-GR" sz="2000" dirty="0">
                <a:solidFill>
                  <a:schemeClr val="tx1"/>
                </a:solidFill>
                <a:latin typeface="Calibri" panose="020F0502020204030204" pitchFamily="34" charset="0"/>
                <a:cs typeface="Calibri" panose="020F0502020204030204" pitchFamily="34" charset="0"/>
              </a:rPr>
              <a:t>: Όσοι βρίσκουν δουλειά κατά την περίοδο καταβολής του επιδόματος ανεργίας, θα συνεχίσουν να εισπράττουν το </a:t>
            </a:r>
            <a:r>
              <a:rPr lang="el-GR" sz="2000" b="1" dirty="0">
                <a:solidFill>
                  <a:schemeClr val="tx1"/>
                </a:solidFill>
                <a:latin typeface="Calibri" panose="020F0502020204030204" pitchFamily="34" charset="0"/>
                <a:cs typeface="Calibri" panose="020F0502020204030204" pitchFamily="34" charset="0"/>
              </a:rPr>
              <a:t>50% του επιδόματος </a:t>
            </a:r>
            <a:r>
              <a:rPr lang="el-GR" sz="2000" dirty="0">
                <a:solidFill>
                  <a:schemeClr val="tx1"/>
                </a:solidFill>
                <a:latin typeface="Calibri" panose="020F0502020204030204" pitchFamily="34" charset="0"/>
                <a:cs typeface="Calibri" panose="020F0502020204030204" pitchFamily="34" charset="0"/>
              </a:rPr>
              <a:t>για όσο διάστημα απομένει μέχρι τη λήξη της περιόδου καταβολής του</a:t>
            </a:r>
            <a:endParaRPr lang="en-US" sz="1800" dirty="0">
              <a:solidFill>
                <a:schemeClr val="tx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326965" y="1580272"/>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600" b="1" dirty="0">
                <a:solidFill>
                  <a:srgbClr val="243873"/>
                </a:solidFill>
                <a:latin typeface="Arial" panose="020B0604020202020204" pitchFamily="34" charset="0"/>
                <a:cs typeface="Arial" panose="020B0604020202020204" pitchFamily="34" charset="0"/>
              </a:rPr>
              <a:t>8</a:t>
            </a:r>
            <a:endParaRPr lang="en-IN" sz="13600" b="1" dirty="0">
              <a:solidFill>
                <a:srgbClr val="243873"/>
              </a:solidFill>
              <a:latin typeface="Arial" panose="020B0604020202020204" pitchFamily="34" charset="0"/>
              <a:cs typeface="Arial" panose="020B0604020202020204" pitchFamily="34" charset="0"/>
            </a:endParaRPr>
          </a:p>
        </p:txBody>
      </p:sp>
      <p:sp>
        <p:nvSpPr>
          <p:cNvPr id="12" name="Abgerundetes Rechteck 24">
            <a:extLst>
              <a:ext uri="{FF2B5EF4-FFF2-40B4-BE49-F238E27FC236}">
                <a16:creationId xmlns:a16="http://schemas.microsoft.com/office/drawing/2014/main" xmlns="" id="{9A4B512A-03D8-4440-8A29-18F74A40A870}"/>
              </a:ext>
            </a:extLst>
          </p:cNvPr>
          <p:cNvSpPr/>
          <p:nvPr/>
        </p:nvSpPr>
        <p:spPr bwMode="gray">
          <a:xfrm>
            <a:off x="993074" y="3425757"/>
            <a:ext cx="10436400" cy="2016397"/>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just">
              <a:spcBef>
                <a:spcPts val="800"/>
              </a:spcBef>
            </a:pPr>
            <a:r>
              <a:rPr lang="el-GR" sz="2000" dirty="0">
                <a:effectLst/>
                <a:latin typeface="Calibri" panose="020F0502020204030204" pitchFamily="34" charset="0"/>
                <a:ea typeface="Times New Roman" panose="02020603050405020304" pitchFamily="18" charset="0"/>
                <a:cs typeface="Calibri" panose="020F0502020204030204" pitchFamily="34" charset="0"/>
              </a:rPr>
              <a:t>Υλοποίηση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πιλοτικών δράσεων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για τη διεύρυνση του πλέγματος προστασίας των αναζητούντων εργασία και τη δικαιότερη κατανομή των επιδομάτων ανεργίας, στο πλαίσιο του Ταμείου Ανάκαμψης και Ανθεκτικότητας</a:t>
            </a:r>
          </a:p>
          <a:p>
            <a:pPr algn="just">
              <a:spcBef>
                <a:spcPts val="800"/>
              </a:spcBef>
            </a:pPr>
            <a:r>
              <a:rPr lang="el-GR" sz="2000" dirty="0">
                <a:latin typeface="Calibri" panose="020F0502020204030204" pitchFamily="34" charset="0"/>
                <a:ea typeface="Times New Roman" panose="02020603050405020304" pitchFamily="18" charset="0"/>
                <a:cs typeface="Calibri" panose="020F0502020204030204" pitchFamily="34" charset="0"/>
              </a:rPr>
              <a:t>Σε κάθε περίπτωση η προστασία στο πλαίσιο των πιλοτικών δράσεων δεν μπορεί να υπολείπεται της ισχύουσας</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TextBox 12">
            <a:extLst>
              <a:ext uri="{FF2B5EF4-FFF2-40B4-BE49-F238E27FC236}">
                <a16:creationId xmlns:a16="http://schemas.microsoft.com/office/drawing/2014/main" xmlns="" id="{BC32B0E5-6956-468E-9D8D-D6A3C44510F7}"/>
              </a:ext>
            </a:extLst>
          </p:cNvPr>
          <p:cNvSpPr txBox="1"/>
          <p:nvPr/>
        </p:nvSpPr>
        <p:spPr>
          <a:xfrm>
            <a:off x="356945" y="3309865"/>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9</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70111405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6">
            <a:extLst>
              <a:ext uri="{FF2B5EF4-FFF2-40B4-BE49-F238E27FC236}">
                <a16:creationId xmlns:a16="http://schemas.microsoft.com/office/drawing/2014/main" xmlns="" id="{4898B1D5-52A7-4BEA-8F51-1559289A6529}"/>
              </a:ext>
            </a:extLst>
          </p:cNvPr>
          <p:cNvGraphicFramePr>
            <a:graphicFrameLocks noGrp="1"/>
          </p:cNvGraphicFramePr>
          <p:nvPr>
            <p:extLst>
              <p:ext uri="{D42A27DB-BD31-4B8C-83A1-F6EECF244321}">
                <p14:modId xmlns:p14="http://schemas.microsoft.com/office/powerpoint/2010/main" xmlns="" val="1594920234"/>
              </p:ext>
            </p:extLst>
          </p:nvPr>
        </p:nvGraphicFramePr>
        <p:xfrm>
          <a:off x="1" y="1672"/>
          <a:ext cx="12193587" cy="6195283"/>
        </p:xfrm>
        <a:graphic>
          <a:graphicData uri="http://schemas.openxmlformats.org/drawingml/2006/table">
            <a:tbl>
              <a:tblPr firstRow="1" bandRow="1">
                <a:tableStyleId>{3C2FFA5D-87B4-456A-9821-1D502468CF0F}</a:tableStyleId>
              </a:tblPr>
              <a:tblGrid>
                <a:gridCol w="3013022">
                  <a:extLst>
                    <a:ext uri="{9D8B030D-6E8A-4147-A177-3AD203B41FA5}">
                      <a16:colId xmlns:a16="http://schemas.microsoft.com/office/drawing/2014/main" xmlns="" val="2605730234"/>
                    </a:ext>
                  </a:extLst>
                </a:gridCol>
                <a:gridCol w="2889013">
                  <a:extLst>
                    <a:ext uri="{9D8B030D-6E8A-4147-A177-3AD203B41FA5}">
                      <a16:colId xmlns:a16="http://schemas.microsoft.com/office/drawing/2014/main" xmlns="" val="3962552068"/>
                    </a:ext>
                  </a:extLst>
                </a:gridCol>
                <a:gridCol w="2419560">
                  <a:extLst>
                    <a:ext uri="{9D8B030D-6E8A-4147-A177-3AD203B41FA5}">
                      <a16:colId xmlns:a16="http://schemas.microsoft.com/office/drawing/2014/main" xmlns="" val="478997074"/>
                    </a:ext>
                  </a:extLst>
                </a:gridCol>
                <a:gridCol w="3871992">
                  <a:extLst>
                    <a:ext uri="{9D8B030D-6E8A-4147-A177-3AD203B41FA5}">
                      <a16:colId xmlns:a16="http://schemas.microsoft.com/office/drawing/2014/main" xmlns="" val="3955230157"/>
                    </a:ext>
                  </a:extLst>
                </a:gridCol>
              </a:tblGrid>
              <a:tr h="652398">
                <a:tc gridSpan="2">
                  <a:txBody>
                    <a:bodyPr/>
                    <a:lstStyle/>
                    <a:p>
                      <a:r>
                        <a:rPr lang="el-GR" sz="2000" b="1" dirty="0">
                          <a:latin typeface="Calibri" panose="020F0502020204030204" pitchFamily="34" charset="0"/>
                          <a:cs typeface="Calibri" panose="020F0502020204030204" pitchFamily="34" charset="0"/>
                        </a:rPr>
                        <a:t>Με εισοδηματικά κριτήρια</a:t>
                      </a:r>
                    </a:p>
                  </a:txBody>
                  <a:tcPr anchor="ctr">
                    <a:lnR w="12700" cap="flat" cmpd="sng" algn="ctr">
                      <a:solidFill>
                        <a:schemeClr val="tx1"/>
                      </a:solidFill>
                      <a:prstDash val="solid"/>
                      <a:round/>
                      <a:headEnd type="none" w="med" len="med"/>
                      <a:tailEnd type="none" w="med" len="med"/>
                    </a:lnR>
                    <a:solidFill>
                      <a:srgbClr val="243873"/>
                    </a:solidFill>
                  </a:tcPr>
                </a:tc>
                <a:tc hMerge="1">
                  <a:txBody>
                    <a:bodyPr/>
                    <a:lstStyle/>
                    <a:p>
                      <a:endParaRPr lang="el-GR" sz="1600" dirty="0">
                        <a:latin typeface="Calibri" panose="020F0502020204030204" pitchFamily="34" charset="0"/>
                        <a:cs typeface="Calibri" panose="020F0502020204030204" pitchFamily="34" charset="0"/>
                      </a:endParaRPr>
                    </a:p>
                  </a:txBody>
                  <a:tcPr/>
                </a:tc>
                <a:tc>
                  <a:txBody>
                    <a:bodyPr/>
                    <a:lstStyle/>
                    <a:p>
                      <a:r>
                        <a:rPr lang="el-GR" sz="2000" b="1" dirty="0">
                          <a:latin typeface="Calibri" panose="020F0502020204030204" pitchFamily="34" charset="0"/>
                          <a:cs typeface="Calibri" panose="020F0502020204030204" pitchFamily="34" charset="0"/>
                        </a:rPr>
                        <a:t>ΧΩΡΙΣ εισοδηματικά κριτήρια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43873"/>
                    </a:solidFill>
                  </a:tcPr>
                </a:tc>
                <a:tc>
                  <a:txBody>
                    <a:bodyPr/>
                    <a:lstStyle/>
                    <a:p>
                      <a:r>
                        <a:rPr lang="el-GR" sz="2000" dirty="0">
                          <a:latin typeface="Calibri" panose="020F0502020204030204" pitchFamily="34" charset="0"/>
                          <a:cs typeface="Calibri" panose="020F0502020204030204" pitchFamily="34" charset="0"/>
                        </a:rPr>
                        <a:t>Άλλα</a:t>
                      </a:r>
                    </a:p>
                  </a:txBody>
                  <a:tcPr anchor="ctr">
                    <a:lnL w="12700" cap="flat" cmpd="sng" algn="ctr">
                      <a:solidFill>
                        <a:schemeClr val="tx1"/>
                      </a:solidFill>
                      <a:prstDash val="solid"/>
                      <a:round/>
                      <a:headEnd type="none" w="med" len="med"/>
                      <a:tailEnd type="none" w="med" len="med"/>
                    </a:lnL>
                    <a:solidFill>
                      <a:srgbClr val="243873"/>
                    </a:solidFill>
                  </a:tcPr>
                </a:tc>
                <a:extLst>
                  <a:ext uri="{0D108BD9-81ED-4DB2-BD59-A6C34878D82A}">
                    <a16:rowId xmlns:a16="http://schemas.microsoft.com/office/drawing/2014/main" xmlns="" val="1201956368"/>
                  </a:ext>
                </a:extLst>
              </a:tr>
              <a:tr h="756189">
                <a:tc>
                  <a:txBody>
                    <a:bodyPr/>
                    <a:lstStyle/>
                    <a:p>
                      <a:r>
                        <a:rPr lang="el-GR" sz="1500" dirty="0" err="1">
                          <a:latin typeface="Calibri" panose="020F0502020204030204" pitchFamily="34" charset="0"/>
                          <a:cs typeface="Calibri" panose="020F0502020204030204" pitchFamily="34" charset="0"/>
                        </a:rPr>
                        <a:t>Μοριοδότηση</a:t>
                      </a:r>
                      <a:r>
                        <a:rPr lang="el-GR" sz="1500" dirty="0">
                          <a:latin typeface="Calibri" panose="020F0502020204030204" pitchFamily="34" charset="0"/>
                          <a:cs typeface="Calibri" panose="020F0502020204030204" pitchFamily="34" charset="0"/>
                        </a:rPr>
                        <a:t> σε προκηρύξεις μέσω ΑΣΕΠ</a:t>
                      </a:r>
                    </a:p>
                  </a:txBody>
                  <a:tcPr anchor="ctr">
                    <a:solidFill>
                      <a:schemeClr val="bg1"/>
                    </a:solidFill>
                  </a:tcPr>
                </a:tc>
                <a:tc>
                  <a:txBody>
                    <a:bodyPr/>
                    <a:lstStyle/>
                    <a:p>
                      <a:r>
                        <a:rPr lang="el-GR" sz="1500" dirty="0">
                          <a:latin typeface="Calibri" panose="020F0502020204030204" pitchFamily="34" charset="0"/>
                          <a:cs typeface="Calibri" panose="020F0502020204030204" pitchFamily="34" charset="0"/>
                        </a:rPr>
                        <a:t>Ελεύθερη είσοδος σε αρχαιολογικούς χώρους/ μουσεία</a:t>
                      </a: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el-GR" sz="1500" b="1" dirty="0">
                          <a:latin typeface="Calibri" panose="020F0502020204030204" pitchFamily="34" charset="0"/>
                          <a:cs typeface="Calibri" panose="020F0502020204030204" pitchFamily="34" charset="0"/>
                        </a:rPr>
                        <a:t>Επίδομα ανεργίας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el-GR" sz="1500" b="0" dirty="0">
                          <a:latin typeface="Calibri" panose="020F0502020204030204" pitchFamily="34" charset="0"/>
                          <a:cs typeface="Calibri" panose="020F0502020204030204" pitchFamily="34" charset="0"/>
                        </a:rPr>
                        <a:t>Επίδομα μακροχρόνιας ανεργίας και Βοήθημα για αυτοτελώς και ανεξάρτητα απασχολούμενους: παραμένουν οι ισχύουσες προϋποθέσεις</a:t>
                      </a:r>
                    </a:p>
                  </a:txBody>
                  <a:tcPr anchor="ctr">
                    <a:lnL w="1270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xmlns="" val="857413877"/>
                  </a:ext>
                </a:extLst>
              </a:tr>
              <a:tr h="533781">
                <a:tc>
                  <a:txBody>
                    <a:bodyPr/>
                    <a:lstStyle/>
                    <a:p>
                      <a:r>
                        <a:rPr lang="el-GR" sz="1500" dirty="0" err="1">
                          <a:latin typeface="Calibri" panose="020F0502020204030204" pitchFamily="34" charset="0"/>
                          <a:cs typeface="Calibri" panose="020F0502020204030204" pitchFamily="34" charset="0"/>
                        </a:rPr>
                        <a:t>Μοριοδότηση</a:t>
                      </a:r>
                      <a:r>
                        <a:rPr lang="el-GR" sz="1500" dirty="0">
                          <a:latin typeface="Calibri" panose="020F0502020204030204" pitchFamily="34" charset="0"/>
                          <a:cs typeface="Calibri" panose="020F0502020204030204" pitchFamily="34" charset="0"/>
                        </a:rPr>
                        <a:t> σε προγράμματα Κοινωφελούς Χαρακτήρα</a:t>
                      </a:r>
                    </a:p>
                  </a:txBody>
                  <a:tcPr anchor="ctr"/>
                </a:tc>
                <a:tc>
                  <a:txBody>
                    <a:bodyPr/>
                    <a:lstStyle/>
                    <a:p>
                      <a:r>
                        <a:rPr lang="el-GR" sz="1500" dirty="0">
                          <a:latin typeface="Calibri" panose="020F0502020204030204" pitchFamily="34" charset="0"/>
                          <a:cs typeface="Calibri" panose="020F0502020204030204" pitchFamily="34" charset="0"/>
                        </a:rPr>
                        <a:t>Παροχές δικαιούχων Ελάχιστου Εγγυημένου Εισοδήματος</a:t>
                      </a:r>
                    </a:p>
                  </a:txBody>
                  <a:tcPr anchor="ctr">
                    <a:lnR w="12700" cap="flat" cmpd="sng" algn="ctr">
                      <a:solidFill>
                        <a:schemeClr val="tx1"/>
                      </a:solidFill>
                      <a:prstDash val="solid"/>
                      <a:round/>
                      <a:headEnd type="none" w="med" len="med"/>
                      <a:tailEnd type="none" w="med" len="med"/>
                    </a:ln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lang="el-GR" sz="1500" b="1" u="none" strike="noStrike" cap="none" spc="0" baseline="0" dirty="0">
                          <a:ln>
                            <a:noFill/>
                          </a:ln>
                          <a:solidFill>
                            <a:schemeClr val="tx1"/>
                          </a:solidFill>
                          <a:uFillTx/>
                          <a:latin typeface="Calibri" panose="020F0502020204030204" pitchFamily="34" charset="0"/>
                          <a:cs typeface="Calibri" panose="020F0502020204030204" pitchFamily="34" charset="0"/>
                          <a:sym typeface="Helvetica Light"/>
                        </a:rPr>
                        <a:t>Δυνατότητα συμμετοχής σε Ενεργητικές Πολιτικές (Απασχόληση, Κατάρτιση, Συμβουλευτική)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1500" dirty="0">
                          <a:latin typeface="Calibri" panose="020F0502020204030204" pitchFamily="34" charset="0"/>
                          <a:cs typeface="Calibri" panose="020F0502020204030204" pitchFamily="34" charset="0"/>
                        </a:rPr>
                        <a:t>Κοινωνικό Οικιακό Τιμολόγιο ρεύματος, έκπτωση ή απαλλαγή από τον ΕΝΦΙΑ και επίδομα θέρμανσης: παραμένουν ως έχουν</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2653852657"/>
                  </a:ext>
                </a:extLst>
              </a:tr>
              <a:tr h="695866">
                <a:tc>
                  <a:txBody>
                    <a:bodyPr/>
                    <a:lstStyle/>
                    <a:p>
                      <a:r>
                        <a:rPr lang="el-GR" sz="1500" dirty="0">
                          <a:latin typeface="Calibri" panose="020F0502020204030204" pitchFamily="34" charset="0"/>
                          <a:cs typeface="Calibri" panose="020F0502020204030204" pitchFamily="34" charset="0"/>
                        </a:rPr>
                        <a:t>Δυνατότητα συμμετοχής στο Πρόγραμμα Κοινωνικού Τουρισμού</a:t>
                      </a:r>
                    </a:p>
                  </a:txBody>
                  <a:tcPr anchor="ctr">
                    <a:solidFill>
                      <a:schemeClr val="bg1"/>
                    </a:solidFill>
                  </a:tcPr>
                </a:tc>
                <a:tc>
                  <a:txBody>
                    <a:bodyPr/>
                    <a:lstStyle/>
                    <a:p>
                      <a:r>
                        <a:rPr lang="el-GR" sz="1500" dirty="0">
                          <a:latin typeface="Calibri" panose="020F0502020204030204" pitchFamily="34" charset="0"/>
                          <a:cs typeface="Calibri" panose="020F0502020204030204" pitchFamily="34" charset="0"/>
                        </a:rPr>
                        <a:t>Ιατροφαρμακευτική Περίθαλψη Ανέργων έως 29 ετών*</a:t>
                      </a: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endParaRPr lang="el-GR" sz="1500" b="1"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el-GR" sz="1500" dirty="0">
                          <a:latin typeface="Calibri" panose="020F0502020204030204" pitchFamily="34" charset="0"/>
                          <a:cs typeface="Calibri" panose="020F0502020204030204" pitchFamily="34" charset="0"/>
                        </a:rPr>
                        <a:t>Οι διατάξεις της νομοθεσίας για την υπαγωγή σε ρυθμίσεις δανείων προβλέπουν ήδη ότι η υπαγωγή στο νόμο κρίνεται από τα Δικαστήρια</a:t>
                      </a:r>
                    </a:p>
                  </a:txBody>
                  <a:tcPr anchor="ctr">
                    <a:lnL w="1270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xmlns="" val="485829446"/>
                  </a:ext>
                </a:extLst>
              </a:tr>
              <a:tr h="922243">
                <a:tc>
                  <a:txBody>
                    <a:bodyPr/>
                    <a:lstStyle/>
                    <a:p>
                      <a:r>
                        <a:rPr lang="el-GR" sz="1500" dirty="0">
                          <a:latin typeface="Calibri" panose="020F0502020204030204" pitchFamily="34" charset="0"/>
                          <a:cs typeface="Calibri" panose="020F0502020204030204" pitchFamily="34" charset="0"/>
                        </a:rPr>
                        <a:t>Δυνατότητα συμμετοχής στο Κατασκηνωτικό Πρόγραμμα</a:t>
                      </a:r>
                    </a:p>
                  </a:txBody>
                  <a:tcPr anchor="ctr"/>
                </a:tc>
                <a:tc>
                  <a:txBody>
                    <a:bodyPr/>
                    <a:lstStyle/>
                    <a:p>
                      <a:r>
                        <a:rPr lang="el-GR" sz="1500" dirty="0">
                          <a:latin typeface="Calibri" panose="020F0502020204030204" pitchFamily="34" charset="0"/>
                          <a:cs typeface="Calibri" panose="020F0502020204030204" pitchFamily="34" charset="0"/>
                        </a:rPr>
                        <a:t>Παροχές Ασθένειας σε Είδος στους Ανέργους 29-55 ετών*</a:t>
                      </a:r>
                    </a:p>
                  </a:txBody>
                  <a:tcPr anchor="ctr">
                    <a:lnR w="12700" cap="flat" cmpd="sng" algn="ctr">
                      <a:solidFill>
                        <a:schemeClr val="tx1"/>
                      </a:solidFill>
                      <a:prstDash val="solid"/>
                      <a:round/>
                      <a:headEnd type="none" w="med" len="med"/>
                      <a:tailEnd type="none" w="med" len="med"/>
                    </a:ln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endParaRPr lang="el-GR" sz="1500" b="1" u="none" strike="noStrike" cap="none" spc="0" baseline="0" dirty="0">
                        <a:ln>
                          <a:noFill/>
                        </a:ln>
                        <a:solidFill>
                          <a:schemeClr val="tx1"/>
                        </a:solidFill>
                        <a:uFillTx/>
                        <a:latin typeface="Calibri" panose="020F0502020204030204" pitchFamily="34" charset="0"/>
                        <a:cs typeface="Calibri" panose="020F0502020204030204" pitchFamily="34" charset="0"/>
                        <a:sym typeface="Helvetica 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lang="el-GR" sz="1500" b="0" u="none" strike="noStrike" cap="none" spc="0" baseline="0" dirty="0">
                          <a:ln>
                            <a:noFill/>
                          </a:ln>
                          <a:solidFill>
                            <a:schemeClr val="tx1"/>
                          </a:solidFill>
                          <a:effectLst/>
                          <a:uFillTx/>
                          <a:latin typeface="Calibri" panose="020F0502020204030204" pitchFamily="34" charset="0"/>
                          <a:cs typeface="Calibri" panose="020F0502020204030204" pitchFamily="34" charset="0"/>
                          <a:sym typeface="Helvetica Light"/>
                        </a:rPr>
                        <a:t>Παροχές από δήμους, επιχειρήσεις κ.λπ. που δεν ρυθμίζονται από τη νομοθεσία δεν επηρεάζονται</a:t>
                      </a:r>
                      <a:endParaRPr lang="el-GR" sz="1500" b="0" i="0" u="none" strike="noStrike"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Light"/>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352351032"/>
                  </a:ext>
                </a:extLst>
              </a:tr>
              <a:tr h="756189">
                <a:tc>
                  <a:txBody>
                    <a:bodyPr/>
                    <a:lstStyle/>
                    <a:p>
                      <a:r>
                        <a:rPr lang="el-GR" sz="1500" dirty="0">
                          <a:latin typeface="Calibri" panose="020F0502020204030204" pitchFamily="34" charset="0"/>
                          <a:cs typeface="Calibri" panose="020F0502020204030204" pitchFamily="34" charset="0"/>
                        </a:rPr>
                        <a:t>Δυνατότητα συμμετοχής στο Πρόγραμμα Επιταγών Αγοράς Βιβλίων</a:t>
                      </a:r>
                    </a:p>
                  </a:txBody>
                  <a:tcPr anchor="ctr">
                    <a:solidFill>
                      <a:schemeClr val="bg1"/>
                    </a:solidFill>
                  </a:tcPr>
                </a:tc>
                <a:tc>
                  <a:txBody>
                    <a:bodyPr/>
                    <a:lstStyle/>
                    <a:p>
                      <a:r>
                        <a:rPr lang="el-GR" sz="1500" dirty="0">
                          <a:latin typeface="Calibri" panose="020F0502020204030204" pitchFamily="34" charset="0"/>
                          <a:cs typeface="Calibri" panose="020F0502020204030204" pitchFamily="34" charset="0"/>
                        </a:rPr>
                        <a:t>Παροχές Ασθένειας σε Είδος στους Μακροχρόνια Ανέργους, 55 ετών και άνω*</a:t>
                      </a: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endParaRPr lang="el-GR" sz="1500" b="1"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endParaRPr lang="el-GR" sz="1500" b="0" i="0" u="none" strike="noStrike"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Light"/>
                      </a:endParaRPr>
                    </a:p>
                  </a:txBody>
                  <a:tcPr anchor="ctr">
                    <a:lnL w="1270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xmlns="" val="1148654337"/>
                  </a:ext>
                </a:extLst>
              </a:tr>
              <a:tr h="533781">
                <a:tc>
                  <a:txBody>
                    <a:bodyPr/>
                    <a:lstStyle/>
                    <a:p>
                      <a:r>
                        <a:rPr lang="el-GR" sz="1500" dirty="0">
                          <a:latin typeface="Calibri" panose="020F0502020204030204" pitchFamily="34" charset="0"/>
                          <a:cs typeface="Calibri" panose="020F0502020204030204" pitchFamily="34" charset="0"/>
                        </a:rPr>
                        <a:t>Δωρεάν μετακίνηση στα Μέσα Μαζικής Μεταφοράς</a:t>
                      </a:r>
                    </a:p>
                  </a:txBody>
                  <a:tcPr anchor="ctr"/>
                </a:tc>
                <a:tc>
                  <a:txBody>
                    <a:bodyPr/>
                    <a:lstStyle/>
                    <a:p>
                      <a:r>
                        <a:rPr lang="el-GR" sz="1500" dirty="0">
                          <a:latin typeface="Calibri" panose="020F0502020204030204" pitchFamily="34" charset="0"/>
                          <a:cs typeface="Calibri" panose="020F0502020204030204" pitchFamily="34" charset="0"/>
                        </a:rPr>
                        <a:t>Προαιρετική Ασφάλιση Μακροχρονίων Ανέργων για Θεμελίωση Συνταξιοδοτικού Δικαιώματος λόγω γήρατος</a:t>
                      </a:r>
                    </a:p>
                  </a:txBody>
                  <a:tcPr anchor="ctr">
                    <a:lnR w="12700" cap="flat" cmpd="sng" algn="ctr">
                      <a:solidFill>
                        <a:schemeClr val="tx1"/>
                      </a:solidFill>
                      <a:prstDash val="solid"/>
                      <a:round/>
                      <a:headEnd type="none" w="med" len="med"/>
                      <a:tailEnd type="none" w="med" len="med"/>
                    </a:lnR>
                  </a:tcPr>
                </a:tc>
                <a:tc>
                  <a:txBody>
                    <a:bodyPr/>
                    <a:lstStyle/>
                    <a:p>
                      <a:endParaRPr lang="el-GR" sz="1500" b="1"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15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1197752178"/>
                  </a:ext>
                </a:extLst>
              </a:tr>
            </a:tbl>
          </a:graphicData>
        </a:graphic>
      </p:graphicFrame>
      <p:sp>
        <p:nvSpPr>
          <p:cNvPr id="5" name="TextBox 4">
            <a:extLst>
              <a:ext uri="{FF2B5EF4-FFF2-40B4-BE49-F238E27FC236}">
                <a16:creationId xmlns:a16="http://schemas.microsoft.com/office/drawing/2014/main" xmlns="" id="{D9B3A3DA-26DD-4653-9336-AE3C2074E47A}"/>
              </a:ext>
            </a:extLst>
          </p:cNvPr>
          <p:cNvSpPr txBox="1"/>
          <p:nvPr/>
        </p:nvSpPr>
        <p:spPr>
          <a:xfrm>
            <a:off x="8976656" y="6257655"/>
            <a:ext cx="3003405"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l-GR" sz="1400" dirty="0">
                <a:latin typeface="Calibri" panose="020F0502020204030204" pitchFamily="34" charset="0"/>
                <a:cs typeface="Calibri" panose="020F0502020204030204" pitchFamily="34" charset="0"/>
              </a:rPr>
              <a:t>* </a:t>
            </a:r>
            <a:r>
              <a:rPr lang="el-GR" sz="1400" i="1" dirty="0">
                <a:latin typeface="Calibri" panose="020F0502020204030204" pitchFamily="34" charset="0"/>
                <a:cs typeface="Calibri" panose="020F0502020204030204" pitchFamily="34" charset="0"/>
              </a:rPr>
              <a:t>Ισχύει η νομοθεσία για πρόσβαση </a:t>
            </a:r>
            <a:r>
              <a:rPr lang="en-US" sz="1400" i="1" dirty="0">
                <a:latin typeface="Calibri" panose="020F0502020204030204" pitchFamily="34" charset="0"/>
                <a:cs typeface="Calibri" panose="020F0502020204030204" pitchFamily="34" charset="0"/>
              </a:rPr>
              <a:t/>
            </a:r>
            <a:br>
              <a:rPr lang="en-US" sz="1400" i="1" dirty="0">
                <a:latin typeface="Calibri" panose="020F0502020204030204" pitchFamily="34" charset="0"/>
                <a:cs typeface="Calibri" panose="020F0502020204030204" pitchFamily="34" charset="0"/>
              </a:rPr>
            </a:br>
            <a:r>
              <a:rPr lang="el-GR" sz="1400" i="1" dirty="0">
                <a:latin typeface="Calibri" panose="020F0502020204030204" pitchFamily="34" charset="0"/>
                <a:cs typeface="Calibri" panose="020F0502020204030204" pitchFamily="34" charset="0"/>
              </a:rPr>
              <a:t>στο Δημόσιο Σύστημα Υγείας</a:t>
            </a:r>
            <a:endParaRPr kumimoji="0" lang="el-GR" sz="1400" b="0" i="1" u="none" strike="noStrike" cap="none" spc="0" normalizeH="0" baseline="0" dirty="0">
              <a:ln>
                <a:noFill/>
              </a:ln>
              <a:solidFill>
                <a:srgbClr val="000000"/>
              </a:solidFill>
              <a:effectLst/>
              <a:uFillTx/>
              <a:latin typeface="Calibri" panose="020F0502020204030204" pitchFamily="34" charset="0"/>
              <a:cs typeface="Calibri" panose="020F0502020204030204" pitchFamily="34" charset="0"/>
              <a:sym typeface="Helvetica Light"/>
            </a:endParaRPr>
          </a:p>
        </p:txBody>
      </p:sp>
    </p:spTree>
    <p:extLst>
      <p:ext uri="{BB962C8B-B14F-4D97-AF65-F5344CB8AC3E}">
        <p14:creationId xmlns:p14="http://schemas.microsoft.com/office/powerpoint/2010/main" xmlns="" val="1900135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xmlns="" id="{A6BDD51B-1214-43FC-93B6-08A01757FBFD}"/>
              </a:ext>
            </a:extLst>
          </p:cNvPr>
          <p:cNvSpPr/>
          <p:nvPr/>
        </p:nvSpPr>
        <p:spPr>
          <a:xfrm>
            <a:off x="0" y="2771335"/>
            <a:ext cx="6836898" cy="1659988"/>
          </a:xfrm>
          <a:prstGeom prst="rect">
            <a:avLst/>
          </a:prstGeom>
          <a:solidFill>
            <a:srgbClr val="26BBE3"/>
          </a:solidFill>
          <a:ln w="12700" cap="flat">
            <a:no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l-GR" sz="3200" b="0" i="0" u="none" strike="noStrike" cap="none" spc="0" normalizeH="0" baseline="0">
              <a:ln>
                <a:noFill/>
              </a:ln>
              <a:solidFill>
                <a:srgbClr val="FFFFFF"/>
              </a:solidFill>
              <a:effectLst/>
              <a:uFillTx/>
              <a:latin typeface="+mn-lt"/>
              <a:ea typeface="+mn-ea"/>
              <a:cs typeface="+mn-cs"/>
              <a:sym typeface="Helvetica Light"/>
            </a:endParaRPr>
          </a:p>
        </p:txBody>
      </p:sp>
      <p:sp>
        <p:nvSpPr>
          <p:cNvPr id="2" name="Θέση κειμένου 1">
            <a:extLst>
              <a:ext uri="{FF2B5EF4-FFF2-40B4-BE49-F238E27FC236}">
                <a16:creationId xmlns:a16="http://schemas.microsoft.com/office/drawing/2014/main" xmlns="" id="{5474453E-0720-784D-8CED-4A9FB2B84622}"/>
              </a:ext>
            </a:extLst>
          </p:cNvPr>
          <p:cNvSpPr>
            <a:spLocks noGrp="1"/>
          </p:cNvSpPr>
          <p:nvPr>
            <p:ph type="body" sz="quarter" idx="10"/>
          </p:nvPr>
        </p:nvSpPr>
        <p:spPr>
          <a:xfrm>
            <a:off x="1027894" y="2827606"/>
            <a:ext cx="5794936" cy="1547446"/>
          </a:xfrm>
        </p:spPr>
        <p:txBody>
          <a:bodyPr/>
          <a:lstStyle/>
          <a:p>
            <a:r>
              <a:rPr lang="el-GR" sz="3000" b="0" dirty="0">
                <a:effectLst>
                  <a:outerShdw blurRad="38100" dist="38100" dir="2700000" algn="tl">
                    <a:srgbClr val="000000">
                      <a:alpha val="43137"/>
                    </a:srgbClr>
                  </a:outerShdw>
                </a:effectLst>
              </a:rPr>
              <a:t>3</a:t>
            </a:r>
            <a:r>
              <a:rPr lang="el-GR" sz="3000" b="0" baseline="30000" dirty="0">
                <a:effectLst>
                  <a:outerShdw blurRad="38100" dist="38100" dir="2700000" algn="tl">
                    <a:srgbClr val="000000">
                      <a:alpha val="43137"/>
                    </a:srgbClr>
                  </a:outerShdw>
                </a:effectLst>
              </a:rPr>
              <a:t>ος</a:t>
            </a:r>
            <a:r>
              <a:rPr lang="el-GR" sz="3000" b="0" dirty="0">
                <a:effectLst>
                  <a:outerShdw blurRad="38100" dist="38100" dir="2700000" algn="tl">
                    <a:srgbClr val="000000">
                      <a:alpha val="43137"/>
                    </a:srgbClr>
                  </a:outerShdw>
                </a:effectLst>
              </a:rPr>
              <a:t> άξονας: </a:t>
            </a:r>
            <a:r>
              <a:rPr lang="el-GR" sz="3000" b="0" dirty="0"/>
              <a:t>Η κατάρτιση όπλο των ανέργων και των εργαζομένων για το μέλλον</a:t>
            </a:r>
          </a:p>
        </p:txBody>
      </p:sp>
    </p:spTree>
    <p:extLst>
      <p:ext uri="{BB962C8B-B14F-4D97-AF65-F5344CB8AC3E}">
        <p14:creationId xmlns:p14="http://schemas.microsoft.com/office/powerpoint/2010/main" xmlns="" val="2685286211"/>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26</a:t>
            </a:fld>
            <a:endParaRPr lang="el-GR"/>
          </a:p>
        </p:txBody>
      </p:sp>
      <p:sp>
        <p:nvSpPr>
          <p:cNvPr id="5" name="Abgerundetes Rechteck 24">
            <a:extLst>
              <a:ext uri="{FF2B5EF4-FFF2-40B4-BE49-F238E27FC236}">
                <a16:creationId xmlns:a16="http://schemas.microsoft.com/office/drawing/2014/main" xmlns="" id="{40B3FDA9-0015-4B79-9A4D-F09002A50600}"/>
              </a:ext>
            </a:extLst>
          </p:cNvPr>
          <p:cNvSpPr/>
          <p:nvPr/>
        </p:nvSpPr>
        <p:spPr bwMode="gray">
          <a:xfrm>
            <a:off x="1014784" y="851298"/>
            <a:ext cx="10436400" cy="199090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effectLst/>
                <a:latin typeface="Calibri" panose="020F0502020204030204" pitchFamily="34" charset="0"/>
                <a:ea typeface="Times New Roman" panose="02020603050405020304" pitchFamily="18" charset="0"/>
                <a:cs typeface="Calibri" panose="020F0502020204030204" pitchFamily="34" charset="0"/>
              </a:rPr>
              <a:t>Υψώνουμε τον </a:t>
            </a:r>
            <a:r>
              <a:rPr lang="el-GR" sz="2000" b="1" dirty="0">
                <a:latin typeface="Calibri" panose="020F0502020204030204" pitchFamily="34" charset="0"/>
                <a:ea typeface="Times New Roman" panose="02020603050405020304" pitchFamily="18" charset="0"/>
                <a:cs typeface="Calibri" panose="020F0502020204030204" pitchFamily="34" charset="0"/>
              </a:rPr>
              <a:t>πήχη: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Πληρωμή</a:t>
            </a:r>
            <a:r>
              <a:rPr lang="el-GR" sz="2000" dirty="0">
                <a:effectLst/>
                <a:latin typeface="Calibri" panose="020F0502020204030204" pitchFamily="34" charset="0"/>
                <a:ea typeface="Times New Roman" panose="02020603050405020304" pitchFamily="18" charset="0"/>
                <a:cs typeface="Calibri" panose="020F0502020204030204" pitchFamily="34" charset="0"/>
              </a:rPr>
              <a:t> των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παρόχων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και των ωφελούμενων κατάρτισης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βάσει αποτελέσματος </a:t>
            </a:r>
            <a:r>
              <a:rPr lang="el-GR" sz="2000" dirty="0">
                <a:effectLst/>
                <a:latin typeface="Calibri" panose="020F0502020204030204" pitchFamily="34" charset="0"/>
                <a:ea typeface="Times New Roman" panose="02020603050405020304" pitchFamily="18" charset="0"/>
                <a:cs typeface="Calibri" panose="020F0502020204030204" pitchFamily="34" charset="0"/>
              </a:rPr>
              <a:t>(</a:t>
            </a:r>
            <a:r>
              <a:rPr lang="el-GR" sz="2000" b="1" i="1" dirty="0" err="1">
                <a:effectLst/>
                <a:latin typeface="Calibri" panose="020F0502020204030204" pitchFamily="34" charset="0"/>
                <a:ea typeface="Times New Roman" panose="02020603050405020304" pitchFamily="18" charset="0"/>
                <a:cs typeface="Calibri" panose="020F0502020204030204" pitchFamily="34" charset="0"/>
              </a:rPr>
              <a:t>Payment</a:t>
            </a:r>
            <a:r>
              <a:rPr lang="el-GR" sz="2000" b="1" i="1" dirty="0">
                <a:effectLst/>
                <a:latin typeface="Calibri" panose="020F0502020204030204" pitchFamily="34" charset="0"/>
                <a:ea typeface="Times New Roman" panose="02020603050405020304" pitchFamily="18" charset="0"/>
                <a:cs typeface="Calibri" panose="020F0502020204030204" pitchFamily="34" charset="0"/>
              </a:rPr>
              <a:t> </a:t>
            </a:r>
            <a:r>
              <a:rPr lang="el-GR" sz="2000" b="1" i="1" dirty="0" err="1">
                <a:effectLst/>
                <a:latin typeface="Calibri" panose="020F0502020204030204" pitchFamily="34" charset="0"/>
                <a:ea typeface="Times New Roman" panose="02020603050405020304" pitchFamily="18" charset="0"/>
                <a:cs typeface="Calibri" panose="020F0502020204030204" pitchFamily="34" charset="0"/>
              </a:rPr>
              <a:t>by</a:t>
            </a:r>
            <a:r>
              <a:rPr lang="el-GR" sz="2000" b="1" i="1" dirty="0">
                <a:effectLst/>
                <a:latin typeface="Calibri" panose="020F0502020204030204" pitchFamily="34" charset="0"/>
                <a:ea typeface="Times New Roman" panose="02020603050405020304" pitchFamily="18" charset="0"/>
                <a:cs typeface="Calibri" panose="020F0502020204030204" pitchFamily="34" charset="0"/>
              </a:rPr>
              <a:t> </a:t>
            </a:r>
            <a:r>
              <a:rPr lang="el-GR" sz="2000" b="1" i="1" dirty="0" err="1">
                <a:effectLst/>
                <a:latin typeface="Calibri" panose="020F0502020204030204" pitchFamily="34" charset="0"/>
                <a:ea typeface="Times New Roman" panose="02020603050405020304" pitchFamily="18" charset="0"/>
                <a:cs typeface="Calibri" panose="020F0502020204030204" pitchFamily="34" charset="0"/>
              </a:rPr>
              <a:t>Results</a:t>
            </a:r>
            <a:r>
              <a:rPr lang="el-GR" sz="2000" dirty="0">
                <a:effectLst/>
                <a:latin typeface="Calibri" panose="020F0502020204030204" pitchFamily="34" charset="0"/>
                <a:ea typeface="Times New Roman" panose="02020603050405020304" pitchFamily="18" charset="0"/>
                <a:cs typeface="Calibri" panose="020F0502020204030204" pitchFamily="34" charset="0"/>
              </a:rPr>
              <a:t>)</a:t>
            </a:r>
          </a:p>
          <a:p>
            <a:pPr algn="l" defTabSz="801688" eaLnBrk="0" hangingPunct="0">
              <a:lnSpc>
                <a:spcPct val="95000"/>
              </a:lnSpc>
              <a:spcAft>
                <a:spcPts val="800"/>
              </a:spcAft>
              <a:buClr>
                <a:srgbClr val="969696"/>
              </a:buClr>
              <a:defRPr/>
            </a:pPr>
            <a:r>
              <a:rPr lang="el-GR" sz="2000" dirty="0">
                <a:latin typeface="Calibri" panose="020F0502020204030204" pitchFamily="34" charset="0"/>
                <a:ea typeface="Times New Roman" panose="02020603050405020304" pitchFamily="18" charset="0"/>
                <a:cs typeface="Calibri" panose="020F0502020204030204" pitchFamily="34" charset="0"/>
              </a:rPr>
              <a:t>Τ</a:t>
            </a:r>
            <a:r>
              <a:rPr lang="el-GR" sz="2000" dirty="0">
                <a:effectLst/>
                <a:latin typeface="Calibri" panose="020F0502020204030204" pitchFamily="34" charset="0"/>
                <a:ea typeface="Times New Roman" panose="02020603050405020304" pitchFamily="18" charset="0"/>
                <a:cs typeface="Calibri" panose="020F0502020204030204" pitchFamily="34" charset="0"/>
              </a:rPr>
              <a:t>ο 30% του ποσού θα καταβάλλεται τόσο στους καταρτιζόμενους όσο και στους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παρόχους</a:t>
            </a:r>
            <a:r>
              <a:rPr lang="el-GR" sz="2000" dirty="0">
                <a:effectLst/>
                <a:latin typeface="Calibri" panose="020F0502020204030204" pitchFamily="34" charset="0"/>
                <a:ea typeface="Times New Roman" panose="02020603050405020304" pitchFamily="18" charset="0"/>
                <a:cs typeface="Calibri" panose="020F0502020204030204" pitchFamily="34" charset="0"/>
              </a:rPr>
              <a:t>, μόνο μετά την πιστοποίηση των γνώσεων και των δεξιοτήτων των ωφελούμενων</a:t>
            </a:r>
          </a:p>
          <a:p>
            <a:pPr algn="l" defTabSz="801688" eaLnBrk="0" hangingPunct="0">
              <a:lnSpc>
                <a:spcPct val="95000"/>
              </a:lnSpc>
              <a:spcAft>
                <a:spcPts val="800"/>
              </a:spcAft>
              <a:buClr>
                <a:srgbClr val="969696"/>
              </a:buClr>
              <a:defRPr/>
            </a:pPr>
            <a:r>
              <a:rPr lang="el-GR" sz="2000" b="1" u="sng" dirty="0">
                <a:solidFill>
                  <a:srgbClr val="243873"/>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Στόχος:</a:t>
            </a:r>
            <a:r>
              <a:rPr lang="el-GR" sz="2000" dirty="0">
                <a:effectLst/>
                <a:latin typeface="Calibri" panose="020F0502020204030204" pitchFamily="34" charset="0"/>
                <a:ea typeface="Times New Roman" panose="02020603050405020304" pitchFamily="18" charset="0"/>
                <a:cs typeface="Calibri" panose="020F0502020204030204" pitchFamily="34" charset="0"/>
              </a:rPr>
              <a:t> να εξασφαλιστεί ότι οι πόροι της κατάρτισης θα «πιάσουν τόπο»</a:t>
            </a:r>
            <a:endParaRPr lang="en-US" sz="2000" dirty="0">
              <a:solidFill>
                <a:schemeClr val="tx1"/>
              </a:solidFill>
              <a:latin typeface="Calibri" panose="020F0502020204030204" pitchFamily="34" charset="0"/>
              <a:cs typeface="Calibri" panose="020F0502020204030204" pitchFamily="34" charset="0"/>
            </a:endParaRPr>
          </a:p>
        </p:txBody>
      </p:sp>
      <p:sp>
        <p:nvSpPr>
          <p:cNvPr id="6" name="Abgerundetes Rechteck 24">
            <a:extLst>
              <a:ext uri="{FF2B5EF4-FFF2-40B4-BE49-F238E27FC236}">
                <a16:creationId xmlns:a16="http://schemas.microsoft.com/office/drawing/2014/main" xmlns="" id="{FAEC14DB-5BE7-4CD7-8134-1EB11B681B87}"/>
              </a:ext>
            </a:extLst>
          </p:cNvPr>
          <p:cNvSpPr/>
          <p:nvPr/>
        </p:nvSpPr>
        <p:spPr bwMode="gray">
          <a:xfrm>
            <a:off x="736148" y="2987351"/>
            <a:ext cx="10715036" cy="1251186"/>
          </a:xfrm>
          <a:custGeom>
            <a:avLst/>
            <a:gdLst>
              <a:gd name="connsiteX0" fmla="*/ 0 w 7556910"/>
              <a:gd name="connsiteY0" fmla="*/ 0 h 1132150"/>
              <a:gd name="connsiteX1" fmla="*/ 7556910 w 7556910"/>
              <a:gd name="connsiteY1" fmla="*/ 0 h 1132150"/>
              <a:gd name="connsiteX2" fmla="*/ 7556910 w 7556910"/>
              <a:gd name="connsiteY2" fmla="*/ 1132150 h 1132150"/>
              <a:gd name="connsiteX3" fmla="*/ 0 w 7556910"/>
              <a:gd name="connsiteY3" fmla="*/ 1132150 h 1132150"/>
              <a:gd name="connsiteX4" fmla="*/ 0 w 7556910"/>
              <a:gd name="connsiteY4" fmla="*/ 0 h 1132150"/>
              <a:gd name="connsiteX0" fmla="*/ 2 w 7556912"/>
              <a:gd name="connsiteY0" fmla="*/ 0 h 1132150"/>
              <a:gd name="connsiteX1" fmla="*/ 7556912 w 7556912"/>
              <a:gd name="connsiteY1" fmla="*/ 0 h 1132150"/>
              <a:gd name="connsiteX2" fmla="*/ 7556912 w 7556912"/>
              <a:gd name="connsiteY2" fmla="*/ 1132150 h 1132150"/>
              <a:gd name="connsiteX3" fmla="*/ 2 w 7556912"/>
              <a:gd name="connsiteY3" fmla="*/ 1132150 h 1132150"/>
              <a:gd name="connsiteX4" fmla="*/ 142652 w 7556912"/>
              <a:gd name="connsiteY4" fmla="*/ 250430 h 1132150"/>
              <a:gd name="connsiteX5" fmla="*/ 2 w 7556912"/>
              <a:gd name="connsiteY5" fmla="*/ 0 h 1132150"/>
              <a:gd name="connsiteX0" fmla="*/ 278634 w 7835544"/>
              <a:gd name="connsiteY0" fmla="*/ 0 h 1132150"/>
              <a:gd name="connsiteX1" fmla="*/ 7835544 w 7835544"/>
              <a:gd name="connsiteY1" fmla="*/ 0 h 1132150"/>
              <a:gd name="connsiteX2" fmla="*/ 7835544 w 7835544"/>
              <a:gd name="connsiteY2" fmla="*/ 1132150 h 1132150"/>
              <a:gd name="connsiteX3" fmla="*/ 278634 w 7835544"/>
              <a:gd name="connsiteY3" fmla="*/ 1132150 h 1132150"/>
              <a:gd name="connsiteX4" fmla="*/ 421284 w 7835544"/>
              <a:gd name="connsiteY4" fmla="*/ 250430 h 1132150"/>
              <a:gd name="connsiteX5" fmla="*/ 278634 w 7835544"/>
              <a:gd name="connsiteY5" fmla="*/ 0 h 113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35544" h="1132150">
                <a:moveTo>
                  <a:pt x="278634" y="0"/>
                </a:moveTo>
                <a:lnTo>
                  <a:pt x="7835544" y="0"/>
                </a:lnTo>
                <a:lnTo>
                  <a:pt x="7835544" y="1132150"/>
                </a:lnTo>
                <a:lnTo>
                  <a:pt x="278634" y="1132150"/>
                </a:lnTo>
                <a:cubicBezTo>
                  <a:pt x="-423116" y="1099863"/>
                  <a:pt x="421994" y="412257"/>
                  <a:pt x="421284" y="250430"/>
                </a:cubicBezTo>
                <a:lnTo>
                  <a:pt x="278634" y="0"/>
                </a:lnTo>
                <a:close/>
              </a:path>
            </a:pathLst>
          </a:cu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marL="269875" algn="l" defTabSz="801688" eaLnBrk="0" hangingPunct="0">
              <a:lnSpc>
                <a:spcPct val="95000"/>
              </a:lnSpc>
              <a:spcAft>
                <a:spcPts val="800"/>
              </a:spcAft>
              <a:buClr>
                <a:srgbClr val="969696"/>
              </a:buClr>
              <a:defRPr/>
            </a:pPr>
            <a:r>
              <a:rPr lang="el-GR" sz="2000" b="1" dirty="0">
                <a:effectLst/>
                <a:latin typeface="Calibri" panose="020F0502020204030204" pitchFamily="34" charset="0"/>
                <a:ea typeface="Times New Roman" panose="02020603050405020304" pitchFamily="18" charset="0"/>
                <a:cs typeface="Calibri" panose="020F0502020204030204" pitchFamily="34" charset="0"/>
              </a:rPr>
              <a:t>Πιστοποίηση</a:t>
            </a:r>
            <a:r>
              <a:rPr lang="el-GR" sz="2000" dirty="0">
                <a:effectLst/>
                <a:latin typeface="Calibri" panose="020F0502020204030204" pitchFamily="34" charset="0"/>
                <a:ea typeface="Times New Roman" panose="02020603050405020304" pitchFamily="18" charset="0"/>
                <a:cs typeface="Calibri" panose="020F0502020204030204" pitchFamily="34" charset="0"/>
              </a:rPr>
              <a:t> των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καταρτισθέντων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από ανεξάρτητους Φορείς Πιστοποίησης </a:t>
            </a:r>
            <a:r>
              <a:rPr lang="el-GR" sz="2000" dirty="0">
                <a:effectLst/>
                <a:latin typeface="Calibri" panose="020F0502020204030204" pitchFamily="34" charset="0"/>
                <a:ea typeface="Times New Roman" panose="02020603050405020304" pitchFamily="18" charset="0"/>
                <a:cs typeface="Calibri" panose="020F0502020204030204" pitchFamily="34" charset="0"/>
              </a:rPr>
              <a:t>που δραστηριοποιούνται στην Ελλάδα ή/και διεθνώς</a:t>
            </a:r>
            <a:endParaRPr lang="en-US" sz="2000" dirty="0">
              <a:solidFill>
                <a:schemeClr val="tx1"/>
              </a:solidFill>
              <a:latin typeface="Calibri" panose="020F0502020204030204" pitchFamily="34" charset="0"/>
              <a:cs typeface="Calibri" panose="020F0502020204030204" pitchFamily="34" charset="0"/>
            </a:endParaRPr>
          </a:p>
        </p:txBody>
      </p:sp>
      <p:sp>
        <p:nvSpPr>
          <p:cNvPr id="7" name="Abgerundetes Rechteck 24">
            <a:extLst>
              <a:ext uri="{FF2B5EF4-FFF2-40B4-BE49-F238E27FC236}">
                <a16:creationId xmlns:a16="http://schemas.microsoft.com/office/drawing/2014/main" xmlns="" id="{9755C377-FF5F-47D8-B3A5-4A95C1419444}"/>
              </a:ext>
            </a:extLst>
          </p:cNvPr>
          <p:cNvSpPr/>
          <p:nvPr/>
        </p:nvSpPr>
        <p:spPr bwMode="gray">
          <a:xfrm>
            <a:off x="1014782" y="4353069"/>
            <a:ext cx="10436402" cy="207722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just"/>
            <a:r>
              <a:rPr lang="el-GR" sz="2000" b="1" dirty="0">
                <a:effectLst/>
                <a:latin typeface="Calibri" panose="020F0502020204030204" pitchFamily="34" charset="0"/>
                <a:ea typeface="Times New Roman" panose="02020603050405020304" pitchFamily="18" charset="0"/>
                <a:cs typeface="Calibri" panose="020F0502020204030204" pitchFamily="34" charset="0"/>
              </a:rPr>
              <a:t>Αξιολόγηση</a:t>
            </a:r>
            <a:r>
              <a:rPr lang="el-GR" sz="2000" dirty="0">
                <a:effectLst/>
                <a:latin typeface="Calibri" panose="020F0502020204030204" pitchFamily="34" charset="0"/>
                <a:ea typeface="Times New Roman" panose="02020603050405020304" pitchFamily="18" charset="0"/>
                <a:cs typeface="Calibri" panose="020F0502020204030204" pitchFamily="34" charset="0"/>
              </a:rPr>
              <a:t> και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λογοδοσία</a:t>
            </a:r>
            <a:r>
              <a:rPr lang="el-GR" sz="2000" dirty="0">
                <a:effectLst/>
                <a:latin typeface="Calibri" panose="020F0502020204030204" pitchFamily="34" charset="0"/>
                <a:ea typeface="Times New Roman" panose="02020603050405020304" pitchFamily="18" charset="0"/>
                <a:cs typeface="Calibri" panose="020F0502020204030204" pitchFamily="34" charset="0"/>
              </a:rPr>
              <a:t> των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παρόχων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επιδοτούμενης συνεχιζόμενης επαγγελματικής κατάρτισης, ως προς: </a:t>
            </a:r>
            <a:endParaRPr lang="el-GR" sz="2000" dirty="0">
              <a:latin typeface="Calibri" panose="020F0502020204030204" pitchFamily="34" charset="0"/>
              <a:ea typeface="Times New Roman" panose="02020603050405020304" pitchFamily="18" charset="0"/>
              <a:cs typeface="Calibri" panose="020F0502020204030204" pitchFamily="34" charset="0"/>
            </a:endParaRPr>
          </a:p>
          <a:p>
            <a:pPr marL="342900" indent="-254000" algn="just">
              <a:buClr>
                <a:srgbClr val="243873"/>
              </a:buClr>
              <a:buFont typeface="Arial" panose="020B0604020202020204" pitchFamily="34" charset="0"/>
              <a:buChar char="•"/>
            </a:pPr>
            <a:r>
              <a:rPr lang="el-GR" sz="2000" dirty="0">
                <a:effectLst/>
                <a:latin typeface="Calibri" panose="020F0502020204030204" pitchFamily="34" charset="0"/>
                <a:ea typeface="Times New Roman" panose="02020603050405020304" pitchFamily="18" charset="0"/>
                <a:cs typeface="Calibri" panose="020F0502020204030204" pitchFamily="34" charset="0"/>
              </a:rPr>
              <a:t>το ποσοστό των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καταρτισθέντων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που βρήκε δουλειά, </a:t>
            </a:r>
            <a:endParaRPr lang="el-GR" sz="2000" dirty="0">
              <a:latin typeface="Calibri" panose="020F0502020204030204" pitchFamily="34" charset="0"/>
              <a:ea typeface="Times New Roman" panose="02020603050405020304" pitchFamily="18" charset="0"/>
              <a:cs typeface="Calibri" panose="020F0502020204030204" pitchFamily="34" charset="0"/>
            </a:endParaRPr>
          </a:p>
          <a:p>
            <a:pPr marL="342900" indent="-254000" algn="just">
              <a:buClr>
                <a:srgbClr val="243873"/>
              </a:buClr>
              <a:buFont typeface="Arial" panose="020B0604020202020204" pitchFamily="34" charset="0"/>
              <a:buChar char="•"/>
            </a:pPr>
            <a:r>
              <a:rPr lang="el-GR" sz="2000" dirty="0">
                <a:effectLst/>
                <a:latin typeface="Calibri" panose="020F0502020204030204" pitchFamily="34" charset="0"/>
                <a:ea typeface="Times New Roman" panose="02020603050405020304" pitchFamily="18" charset="0"/>
                <a:cs typeface="Calibri" panose="020F0502020204030204" pitchFamily="34" charset="0"/>
              </a:rPr>
              <a:t>το ποσοστό των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καταρτισθέντων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που πιστοποιήθηκε και </a:t>
            </a:r>
          </a:p>
          <a:p>
            <a:pPr marL="342900" indent="-254000" algn="just">
              <a:buClr>
                <a:srgbClr val="243873"/>
              </a:buClr>
              <a:buFont typeface="Arial" panose="020B0604020202020204" pitchFamily="34" charset="0"/>
              <a:buChar char="•"/>
            </a:pPr>
            <a:r>
              <a:rPr lang="el-GR" sz="2000" dirty="0">
                <a:latin typeface="Calibri" panose="020F0502020204030204" pitchFamily="34" charset="0"/>
                <a:ea typeface="Times New Roman" panose="02020603050405020304" pitchFamily="18" charset="0"/>
                <a:cs typeface="Calibri" panose="020F0502020204030204" pitchFamily="34" charset="0"/>
              </a:rPr>
              <a:t>τ</a:t>
            </a:r>
            <a:r>
              <a:rPr lang="el-GR" sz="2000" dirty="0">
                <a:effectLst/>
                <a:latin typeface="Calibri" panose="020F0502020204030204" pitchFamily="34" charset="0"/>
                <a:ea typeface="Times New Roman" panose="02020603050405020304" pitchFamily="18" charset="0"/>
                <a:cs typeface="Calibri" panose="020F0502020204030204" pitchFamily="34" charset="0"/>
              </a:rPr>
              <a:t>ην ποιότητα των υπηρεσιών τους, με αξιολόγηση από τους ίδιους τους καταρτιζόμενους</a:t>
            </a:r>
            <a:endParaRPr lang="en-US" sz="20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5D683B23-3455-4FA2-939F-D6663EA33C6D}"/>
              </a:ext>
            </a:extLst>
          </p:cNvPr>
          <p:cNvSpPr txBox="1"/>
          <p:nvPr/>
        </p:nvSpPr>
        <p:spPr>
          <a:xfrm>
            <a:off x="349964" y="709989"/>
            <a:ext cx="984244" cy="1805110"/>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1</a:t>
            </a:r>
            <a:endParaRPr lang="en-IN" sz="13400" b="1" dirty="0">
              <a:solidFill>
                <a:srgbClr val="243873"/>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xmlns="" id="{8D639DAD-7575-4E91-AFD0-01180847A9A5}"/>
              </a:ext>
            </a:extLst>
          </p:cNvPr>
          <p:cNvSpPr txBox="1"/>
          <p:nvPr/>
        </p:nvSpPr>
        <p:spPr>
          <a:xfrm>
            <a:off x="440389" y="2805612"/>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2</a:t>
            </a:r>
            <a:endParaRPr lang="en-IN" sz="13400" b="1" dirty="0">
              <a:solidFill>
                <a:srgbClr val="243873"/>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394208" y="4201593"/>
            <a:ext cx="984244" cy="1805110"/>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3</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55406461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27</a:t>
            </a:fld>
            <a:endParaRPr lang="el-GR"/>
          </a:p>
        </p:txBody>
      </p:sp>
      <p:sp>
        <p:nvSpPr>
          <p:cNvPr id="5" name="Abgerundetes Rechteck 24">
            <a:extLst>
              <a:ext uri="{FF2B5EF4-FFF2-40B4-BE49-F238E27FC236}">
                <a16:creationId xmlns:a16="http://schemas.microsoft.com/office/drawing/2014/main" xmlns="" id="{40B3FDA9-0015-4B79-9A4D-F09002A50600}"/>
              </a:ext>
            </a:extLst>
          </p:cNvPr>
          <p:cNvSpPr/>
          <p:nvPr/>
        </p:nvSpPr>
        <p:spPr bwMode="gray">
          <a:xfrm>
            <a:off x="1111139" y="879745"/>
            <a:ext cx="10436400" cy="1219192"/>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dirty="0">
                <a:effectLst/>
                <a:latin typeface="Calibri" panose="020F0502020204030204" pitchFamily="34" charset="0"/>
                <a:ea typeface="Times New Roman" panose="02020603050405020304" pitchFamily="18" charset="0"/>
                <a:cs typeface="Calibri" panose="020F0502020204030204" pitchFamily="34" charset="0"/>
              </a:rPr>
              <a:t>Σύσταση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μητρώου επιλέξιμων </a:t>
            </a:r>
            <a:r>
              <a:rPr lang="el-GR" sz="2000" b="1" dirty="0" err="1">
                <a:effectLst/>
                <a:latin typeface="Calibri" panose="020F0502020204030204" pitchFamily="34" charset="0"/>
                <a:ea typeface="Times New Roman" panose="02020603050405020304" pitchFamily="18" charset="0"/>
                <a:cs typeface="Calibri" panose="020F0502020204030204" pitchFamily="34" charset="0"/>
              </a:rPr>
              <a:t>παρόχων</a:t>
            </a:r>
            <a:r>
              <a:rPr lang="el-GR" sz="2000" b="1" dirty="0">
                <a:effectLst/>
                <a:latin typeface="Calibri" panose="020F0502020204030204" pitchFamily="34" charset="0"/>
                <a:ea typeface="Times New Roman" panose="02020603050405020304" pitchFamily="18" charset="0"/>
                <a:cs typeface="Calibri" panose="020F0502020204030204" pitchFamily="34" charset="0"/>
              </a:rPr>
              <a:t> </a:t>
            </a:r>
            <a:r>
              <a:rPr lang="el-GR" sz="2000" dirty="0">
                <a:effectLst/>
                <a:latin typeface="Calibri" panose="020F0502020204030204" pitchFamily="34" charset="0"/>
                <a:ea typeface="Times New Roman" panose="02020603050405020304" pitchFamily="18" charset="0"/>
                <a:cs typeface="Calibri" panose="020F0502020204030204" pitchFamily="34" charset="0"/>
              </a:rPr>
              <a:t>συνεχιζόμενης επαγγελματικής κατάρτισης στη ΔΥΠΑ, με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νέα αυξημένα κριτήρια </a:t>
            </a:r>
            <a:r>
              <a:rPr lang="el-GR" sz="2000" dirty="0">
                <a:effectLst/>
                <a:latin typeface="Calibri" panose="020F0502020204030204" pitchFamily="34" charset="0"/>
                <a:ea typeface="Times New Roman" panose="02020603050405020304" pitchFamily="18" charset="0"/>
                <a:cs typeface="Calibri" panose="020F0502020204030204" pitchFamily="34" charset="0"/>
              </a:rPr>
              <a:t>για τους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παρόχους</a:t>
            </a:r>
            <a:r>
              <a:rPr lang="el-GR" sz="2000" dirty="0">
                <a:effectLst/>
                <a:latin typeface="Calibri" panose="020F0502020204030204" pitchFamily="34" charset="0"/>
                <a:ea typeface="Times New Roman" panose="02020603050405020304" pitchFamily="18" charset="0"/>
                <a:cs typeface="Calibri" panose="020F0502020204030204" pitchFamily="34" charset="0"/>
              </a:rPr>
              <a:t>, αλλά και διαγραφή όσων δεν ανταποκρίνονται στην παροχή ποιοτικών υπηρεσιών κατάρτισης στους πολίτες</a:t>
            </a:r>
            <a:endParaRPr lang="en-US" sz="20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5D683B23-3455-4FA2-939F-D6663EA33C6D}"/>
              </a:ext>
            </a:extLst>
          </p:cNvPr>
          <p:cNvSpPr txBox="1"/>
          <p:nvPr/>
        </p:nvSpPr>
        <p:spPr>
          <a:xfrm>
            <a:off x="444999" y="777738"/>
            <a:ext cx="955390" cy="1752788"/>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4</a:t>
            </a:r>
            <a:endParaRPr lang="en-IN" sz="13400" b="1" dirty="0">
              <a:solidFill>
                <a:srgbClr val="243873"/>
              </a:solidFill>
              <a:latin typeface="Arial" panose="020B0604020202020204" pitchFamily="34" charset="0"/>
              <a:cs typeface="Arial" panose="020B0604020202020204" pitchFamily="34" charset="0"/>
            </a:endParaRPr>
          </a:p>
        </p:txBody>
      </p:sp>
      <p:sp>
        <p:nvSpPr>
          <p:cNvPr id="13" name="Abgerundetes Rechteck 24">
            <a:extLst>
              <a:ext uri="{FF2B5EF4-FFF2-40B4-BE49-F238E27FC236}">
                <a16:creationId xmlns:a16="http://schemas.microsoft.com/office/drawing/2014/main" xmlns="" id="{FF5BDA66-1917-4533-9F78-12F61A43A2C7}"/>
              </a:ext>
            </a:extLst>
          </p:cNvPr>
          <p:cNvSpPr/>
          <p:nvPr/>
        </p:nvSpPr>
        <p:spPr bwMode="gray">
          <a:xfrm>
            <a:off x="1111138" y="2333677"/>
            <a:ext cx="10436400" cy="137005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spcAft>
                <a:spcPts val="800"/>
              </a:spcAft>
              <a:buClr>
                <a:srgbClr val="969696"/>
              </a:buClr>
              <a:defRPr/>
            </a:pPr>
            <a:r>
              <a:rPr lang="el-GR" sz="2000" b="1" dirty="0">
                <a:effectLst/>
                <a:latin typeface="Calibri" panose="020F0502020204030204" pitchFamily="34" charset="0"/>
                <a:ea typeface="Times New Roman" panose="02020603050405020304" pitchFamily="18" charset="0"/>
                <a:cs typeface="Calibri" panose="020F0502020204030204" pitchFamily="34" charset="0"/>
              </a:rPr>
              <a:t>Ενημέρωση «με ένα κλικ» </a:t>
            </a:r>
            <a:r>
              <a:rPr lang="el-GR" sz="2000" dirty="0">
                <a:effectLst/>
                <a:latin typeface="Calibri" panose="020F0502020204030204" pitchFamily="34" charset="0"/>
                <a:ea typeface="Times New Roman" panose="02020603050405020304" pitchFamily="18" charset="0"/>
                <a:cs typeface="Calibri" panose="020F0502020204030204" pitchFamily="34" charset="0"/>
              </a:rPr>
              <a:t>για όλα τα προγράμματα συνεχιζόμενης επαγγελματικής κατάρτισης, καθώς και για ό,τι αφορά στην αναβάθμιση των δεξιοτήτων και την </a:t>
            </a:r>
            <a:r>
              <a:rPr lang="el-GR" sz="2000" dirty="0" err="1">
                <a:effectLst/>
                <a:latin typeface="Calibri" panose="020F0502020204030204" pitchFamily="34" charset="0"/>
                <a:ea typeface="Times New Roman" panose="02020603050405020304" pitchFamily="18" charset="0"/>
                <a:cs typeface="Calibri" panose="020F0502020204030204" pitchFamily="34" charset="0"/>
              </a:rPr>
              <a:t>επανειδίκευση</a:t>
            </a:r>
            <a:r>
              <a:rPr lang="el-GR" sz="2000" dirty="0">
                <a:effectLst/>
                <a:latin typeface="Calibri" panose="020F0502020204030204" pitchFamily="34" charset="0"/>
                <a:ea typeface="Times New Roman" panose="02020603050405020304" pitchFamily="18" charset="0"/>
                <a:cs typeface="Calibri" panose="020F0502020204030204" pitchFamily="34" charset="0"/>
              </a:rPr>
              <a:t> τους, με την ίδρυση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Ενιαίας Ψηφιακής Πύλης για τις Δεξιότητες </a:t>
            </a:r>
            <a:r>
              <a:rPr lang="el-GR" sz="2000" dirty="0">
                <a:effectLst/>
                <a:latin typeface="Calibri" panose="020F0502020204030204" pitchFamily="34" charset="0"/>
                <a:ea typeface="Times New Roman" panose="02020603050405020304" pitchFamily="18" charset="0"/>
                <a:cs typeface="Calibri" panose="020F0502020204030204" pitchFamily="34" charset="0"/>
              </a:rPr>
              <a:t>(skills.gov.gr)</a:t>
            </a:r>
            <a:endParaRPr lang="en-US" sz="2000" dirty="0">
              <a:solidFill>
                <a:schemeClr val="tx1"/>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xmlns="" id="{CBE0EA06-DF41-46DC-A290-10AACC68E56F}"/>
              </a:ext>
            </a:extLst>
          </p:cNvPr>
          <p:cNvSpPr txBox="1"/>
          <p:nvPr/>
        </p:nvSpPr>
        <p:spPr>
          <a:xfrm>
            <a:off x="430039" y="2200750"/>
            <a:ext cx="955390" cy="1752788"/>
          </a:xfrm>
          <a:prstGeom prst="rect">
            <a:avLst/>
          </a:prstGeom>
          <a:noFill/>
        </p:spPr>
        <p:txBody>
          <a:bodyPr wrap="none" lIns="0" tIns="0" rIns="0" bIns="0" rtlCol="0" anchor="ctr">
            <a:spAutoFit/>
          </a:bodyPr>
          <a:lstStyle/>
          <a:p>
            <a:pPr algn="ct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5</a:t>
            </a:r>
            <a:endParaRPr lang="en-IN" sz="13400" b="1" dirty="0">
              <a:solidFill>
                <a:srgbClr val="243873"/>
              </a:solidFill>
              <a:latin typeface="Arial" panose="020B0604020202020204" pitchFamily="34" charset="0"/>
              <a:cs typeface="Arial" panose="020B0604020202020204" pitchFamily="34" charset="0"/>
            </a:endParaRPr>
          </a:p>
        </p:txBody>
      </p:sp>
      <p:sp>
        <p:nvSpPr>
          <p:cNvPr id="15" name="Abgerundetes Rechteck 24">
            <a:extLst>
              <a:ext uri="{FF2B5EF4-FFF2-40B4-BE49-F238E27FC236}">
                <a16:creationId xmlns:a16="http://schemas.microsoft.com/office/drawing/2014/main" xmlns="" id="{94D170D5-86EC-4744-9054-23CE36B7A6B1}"/>
              </a:ext>
            </a:extLst>
          </p:cNvPr>
          <p:cNvSpPr/>
          <p:nvPr/>
        </p:nvSpPr>
        <p:spPr bwMode="gray">
          <a:xfrm>
            <a:off x="1111671" y="3937815"/>
            <a:ext cx="10436400" cy="2393166"/>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just">
              <a:spcBef>
                <a:spcPts val="600"/>
              </a:spcBef>
            </a:pPr>
            <a:r>
              <a:rPr lang="el-GR" sz="2000" dirty="0">
                <a:effectLst/>
                <a:latin typeface="Calibri" panose="020F0502020204030204" pitchFamily="34" charset="0"/>
                <a:ea typeface="Times New Roman" panose="02020603050405020304" pitchFamily="18" charset="0"/>
                <a:cs typeface="Calibri" panose="020F0502020204030204" pitchFamily="34" charset="0"/>
              </a:rPr>
              <a:t>Θέσπιση του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ατομικού λογαριασμού δεξιοτήτων</a:t>
            </a:r>
            <a:r>
              <a:rPr lang="el-GR" sz="2000" dirty="0">
                <a:effectLst/>
                <a:latin typeface="Calibri" panose="020F0502020204030204" pitchFamily="34" charset="0"/>
                <a:ea typeface="Times New Roman" panose="02020603050405020304" pitchFamily="18" charset="0"/>
                <a:cs typeface="Calibri" panose="020F0502020204030204" pitchFamily="34" charset="0"/>
              </a:rPr>
              <a:t> ως ψηφιακού εργαλείου, όπου θα καταγράφονται οι καταρτίσεις και οι πιστοποιήσεις που λαμβάνει ο καταρτιζόμενος - Μέσω αυτού:</a:t>
            </a:r>
          </a:p>
          <a:p>
            <a:pPr marL="342900" indent="-342900" algn="just">
              <a:buFont typeface="Arial" panose="020B0604020202020204" pitchFamily="34" charset="0"/>
              <a:buChar char="•"/>
            </a:pPr>
            <a:r>
              <a:rPr lang="el-GR" sz="2000" b="1" dirty="0">
                <a:effectLst/>
                <a:latin typeface="Calibri" panose="020F0502020204030204" pitchFamily="34" charset="0"/>
                <a:ea typeface="Times New Roman" panose="02020603050405020304" pitchFamily="18" charset="0"/>
                <a:cs typeface="Calibri" panose="020F0502020204030204" pitchFamily="34" charset="0"/>
              </a:rPr>
              <a:t>θα πιστώνονται «μονάδες»</a:t>
            </a:r>
            <a:r>
              <a:rPr lang="el-GR" sz="2000" dirty="0">
                <a:effectLst/>
                <a:latin typeface="Calibri" panose="020F0502020204030204" pitchFamily="34" charset="0"/>
                <a:ea typeface="Times New Roman" panose="02020603050405020304" pitchFamily="18" charset="0"/>
                <a:cs typeface="Calibri" panose="020F0502020204030204" pitchFamily="34" charset="0"/>
              </a:rPr>
              <a:t>, για χρήση σε προγράμματα συνεχιζόμενης επαγγελματικής κατάρτισης (</a:t>
            </a:r>
            <a:r>
              <a:rPr lang="el-GR" sz="2000" i="1" dirty="0">
                <a:effectLst/>
                <a:latin typeface="Calibri" panose="020F0502020204030204" pitchFamily="34" charset="0"/>
                <a:ea typeface="Times New Roman" panose="02020603050405020304" pitchFamily="18" charset="0"/>
                <a:cs typeface="Calibri" panose="020F0502020204030204" pitchFamily="34" charset="0"/>
              </a:rPr>
              <a:t>όπως το επιτυχημένο μοντέλο της Γαλλίας</a:t>
            </a:r>
            <a:r>
              <a:rPr lang="el-GR" sz="2000" dirty="0">
                <a:effectLst/>
                <a:latin typeface="Calibri" panose="020F0502020204030204" pitchFamily="34" charset="0"/>
                <a:ea typeface="Times New Roman" panose="02020603050405020304" pitchFamily="18" charset="0"/>
                <a:cs typeface="Calibri" panose="020F0502020204030204" pitchFamily="34" charset="0"/>
              </a:rPr>
              <a: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Arial" panose="020B0604020202020204" pitchFamily="34" charset="0"/>
              <a:buChar char="•"/>
            </a:pPr>
            <a:r>
              <a:rPr lang="el-GR" sz="2000" b="1" dirty="0">
                <a:latin typeface="Calibri" panose="020F0502020204030204" pitchFamily="34" charset="0"/>
                <a:ea typeface="Times New Roman" panose="02020603050405020304" pitchFamily="18" charset="0"/>
                <a:cs typeface="Calibri" panose="020F0502020204030204" pitchFamily="34" charset="0"/>
              </a:rPr>
              <a:t>θ</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α διευκολύνονται οι έλεγχοι</a:t>
            </a:r>
            <a:r>
              <a:rPr lang="el-GR" sz="2000" dirty="0">
                <a:effectLst/>
                <a:latin typeface="Calibri" panose="020F0502020204030204" pitchFamily="34" charset="0"/>
                <a:ea typeface="Times New Roman" panose="02020603050405020304" pitchFamily="18" charset="0"/>
                <a:cs typeface="Calibri" panose="020F0502020204030204" pitchFamily="34" charset="0"/>
              </a:rPr>
              <a:t>, ώστε να αντιμετωπιστούν φαινόμενα κατάχρησης </a:t>
            </a:r>
          </a:p>
          <a:p>
            <a:pPr marL="342900" indent="-342900" algn="just">
              <a:buFont typeface="Arial" panose="020B0604020202020204" pitchFamily="34" charset="0"/>
              <a:buChar char="•"/>
            </a:pPr>
            <a:r>
              <a:rPr lang="el-GR" sz="2000" dirty="0">
                <a:effectLst/>
                <a:latin typeface="Calibri" panose="020F0502020204030204" pitchFamily="34" charset="0"/>
                <a:ea typeface="Times New Roman" panose="02020603050405020304" pitchFamily="18" charset="0"/>
                <a:cs typeface="Calibri" panose="020F0502020204030204" pitchFamily="34" charset="0"/>
              </a:rPr>
              <a:t>θα υπάρχει η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δυνατότητα άμεσης παροχής πληροφοριών </a:t>
            </a:r>
            <a:r>
              <a:rPr lang="el-GR" sz="2000" dirty="0">
                <a:effectLst/>
                <a:latin typeface="Calibri" panose="020F0502020204030204" pitchFamily="34" charset="0"/>
                <a:ea typeface="Times New Roman" panose="02020603050405020304" pitchFamily="18" charset="0"/>
                <a:cs typeface="Calibri" panose="020F0502020204030204" pitchFamily="34" charset="0"/>
              </a:rPr>
              <a:t>σε δυνητικούς εργοδότες</a:t>
            </a:r>
          </a:p>
        </p:txBody>
      </p:sp>
      <p:sp>
        <p:nvSpPr>
          <p:cNvPr id="10" name="TextBox 9">
            <a:extLst>
              <a:ext uri="{FF2B5EF4-FFF2-40B4-BE49-F238E27FC236}">
                <a16:creationId xmlns:a16="http://schemas.microsoft.com/office/drawing/2014/main" xmlns="" id="{242DF812-658D-4989-A526-F1D097AB1617}"/>
              </a:ext>
            </a:extLst>
          </p:cNvPr>
          <p:cNvSpPr txBox="1"/>
          <p:nvPr/>
        </p:nvSpPr>
        <p:spPr>
          <a:xfrm>
            <a:off x="427090" y="3791437"/>
            <a:ext cx="955390" cy="1752788"/>
          </a:xfrm>
          <a:prstGeom prst="rect">
            <a:avLst/>
          </a:prstGeom>
          <a:noFill/>
        </p:spPr>
        <p:txBody>
          <a:bodyPr wrap="none" lIns="0" tIns="0" rIns="0" bIns="0" rtlCol="0" anchor="ctr">
            <a:spAutoFit/>
          </a:bodyPr>
          <a:lstStyle/>
          <a:p>
            <a:pPr>
              <a:lnSpc>
                <a:spcPct val="85000"/>
              </a:lnSpc>
              <a:spcAft>
                <a:spcPts val="600"/>
              </a:spcAft>
              <a:buClr>
                <a:schemeClr val="accent2"/>
              </a:buClr>
              <a:buSzPct val="70000"/>
            </a:pPr>
            <a:r>
              <a:rPr lang="en-IN" sz="13400" b="1" dirty="0">
                <a:solidFill>
                  <a:srgbClr val="243873"/>
                </a:solidFill>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xmlns="" val="4043007284"/>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AE5C020B-35A9-42AA-B4B9-F873A2C71D42}"/>
              </a:ext>
            </a:extLst>
          </p:cNvPr>
          <p:cNvSpPr>
            <a:spLocks noGrp="1"/>
          </p:cNvSpPr>
          <p:nvPr>
            <p:ph type="sldNum" sz="quarter" idx="2"/>
          </p:nvPr>
        </p:nvSpPr>
        <p:spPr/>
        <p:txBody>
          <a:bodyPr/>
          <a:lstStyle/>
          <a:p>
            <a:fld id="{86CB4B4D-7CA3-9044-876B-883B54F8677D}" type="slidenum">
              <a:rPr lang="el-GR" smtClean="0"/>
              <a:pPr/>
              <a:t>28</a:t>
            </a:fld>
            <a:endParaRPr lang="el-GR"/>
          </a:p>
        </p:txBody>
      </p:sp>
      <p:sp>
        <p:nvSpPr>
          <p:cNvPr id="12" name="Abgerundetes Rechteck 24">
            <a:extLst>
              <a:ext uri="{FF2B5EF4-FFF2-40B4-BE49-F238E27FC236}">
                <a16:creationId xmlns:a16="http://schemas.microsoft.com/office/drawing/2014/main" xmlns="" id="{9A4B512A-03D8-4440-8A29-18F74A40A870}"/>
              </a:ext>
            </a:extLst>
          </p:cNvPr>
          <p:cNvSpPr/>
          <p:nvPr/>
        </p:nvSpPr>
        <p:spPr bwMode="gray">
          <a:xfrm>
            <a:off x="966301" y="2994201"/>
            <a:ext cx="10436400" cy="3378890"/>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dirty="0">
                <a:effectLst/>
                <a:latin typeface="Calibri" panose="020F0502020204030204" pitchFamily="34" charset="0"/>
                <a:ea typeface="Times New Roman" panose="02020603050405020304" pitchFamily="18" charset="0"/>
                <a:cs typeface="Calibri" panose="020F0502020204030204" pitchFamily="34" charset="0"/>
              </a:rPr>
              <a:t>Αναβάθμιση του μηχανισμού διάγνωσης των αναγκών της αγοράς εργασίας, ο οποίος ανατίθεται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στη Μονάδα Εμπειρογνωμόνων Απασχόλησης, Κοινωνικής Ασφάλισης, Πρόνοιας και Κοινωνικών Υποθέσεων</a:t>
            </a:r>
          </a:p>
          <a:p>
            <a:pPr marL="152400" indent="-342900" algn="l" defTabSz="801688" eaLnBrk="0" hangingPunct="0">
              <a:lnSpc>
                <a:spcPct val="95000"/>
              </a:lnSpc>
              <a:spcAft>
                <a:spcPts val="800"/>
              </a:spcAft>
              <a:buClr>
                <a:schemeClr val="tx1"/>
              </a:buClr>
              <a:buFont typeface="Wingdings" panose="05000000000000000000" pitchFamily="2" charset="2"/>
              <a:buChar char="à"/>
              <a:defRPr/>
            </a:pPr>
            <a:r>
              <a:rPr lang="el-GR" sz="2000" dirty="0">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Δ</a:t>
            </a:r>
            <a:r>
              <a:rPr lang="el-GR" sz="2000" dirty="0">
                <a:effectLst/>
                <a:latin typeface="Calibri" panose="020F0502020204030204" pitchFamily="34" charset="0"/>
                <a:ea typeface="Times New Roman" panose="02020603050405020304" pitchFamily="18" charset="0"/>
                <a:cs typeface="Calibri" panose="020F0502020204030204" pitchFamily="34" charset="0"/>
              </a:rPr>
              <a:t>ιευκολύνεται η διάγνωση των αναγκών της αγοράς εργασίας σε εθνικό, τοπικό και τομεακό επίπεδο</a:t>
            </a:r>
            <a:endParaRPr lang="el-GR" sz="2000" dirty="0">
              <a:latin typeface="Calibri" panose="020F0502020204030204" pitchFamily="34" charset="0"/>
              <a:ea typeface="Times New Roman" panose="02020603050405020304" pitchFamily="18" charset="0"/>
              <a:cs typeface="Calibri" panose="020F0502020204030204" pitchFamily="34" charset="0"/>
            </a:endParaRPr>
          </a:p>
          <a:p>
            <a:pPr marL="152400" indent="-342900" algn="l" defTabSz="801688" eaLnBrk="0" hangingPunct="0">
              <a:lnSpc>
                <a:spcPct val="95000"/>
              </a:lnSpc>
              <a:spcAft>
                <a:spcPts val="800"/>
              </a:spcAft>
              <a:buClr>
                <a:schemeClr val="tx1"/>
              </a:buClr>
              <a:buFont typeface="Wingdings" panose="05000000000000000000" pitchFamily="2" charset="2"/>
              <a:buChar char="à"/>
              <a:defRPr/>
            </a:pPr>
            <a:r>
              <a:rPr lang="el-GR" sz="2000" dirty="0">
                <a:latin typeface="Calibri" panose="020F0502020204030204" pitchFamily="34" charset="0"/>
                <a:ea typeface="Times New Roman" panose="02020603050405020304" pitchFamily="18" charset="0"/>
                <a:cs typeface="Calibri" panose="020F0502020204030204" pitchFamily="34" charset="0"/>
              </a:rPr>
              <a:t>Α</a:t>
            </a:r>
            <a:r>
              <a:rPr lang="el-GR" sz="2000" dirty="0">
                <a:effectLst/>
                <a:latin typeface="Calibri" panose="020F0502020204030204" pitchFamily="34" charset="0"/>
                <a:ea typeface="Times New Roman" panose="02020603050405020304" pitchFamily="18" charset="0"/>
                <a:cs typeface="Calibri" panose="020F0502020204030204" pitchFamily="34" charset="0"/>
              </a:rPr>
              <a:t>ξιοποιούνται πρωτογενή δεδομένα για τη διάγνωση των πραγματικών αναγκών της αγοράς εργασίας (μέσω διασύνδεσης με ΕΡΓΑΝΗ, ΟΠΣ ΟΑΕΔ)</a:t>
            </a:r>
          </a:p>
          <a:p>
            <a:pPr algn="l" defTabSz="801688" eaLnBrk="0" hangingPunct="0">
              <a:lnSpc>
                <a:spcPct val="95000"/>
              </a:lnSpc>
              <a:spcAft>
                <a:spcPts val="800"/>
              </a:spcAft>
              <a:buClr>
                <a:schemeClr val="tx1"/>
              </a:buClr>
              <a:defRPr/>
            </a:pPr>
            <a:r>
              <a:rPr lang="el-GR" sz="2000" dirty="0">
                <a:solidFill>
                  <a:schemeClr val="tx1"/>
                </a:solidFill>
                <a:latin typeface="Calibri" panose="020F0502020204030204" pitchFamily="34" charset="0"/>
                <a:cs typeface="Calibri" panose="020F0502020204030204" pitchFamily="34" charset="0"/>
              </a:rPr>
              <a:t>Το Εθνικό Ινστιτούτο Εργασίας και Ανθρώπινου Δυναμικού (ΕΙΕΑΔ) καταργείται. Οι εργαζόμενοι μεταφέρονται στη Μονάδα Εμπειρογνωμόνων, στο υπουργείο Εργασίας ή στον ΟΠΕΚΑ</a:t>
            </a:r>
            <a:endParaRPr lang="en-US" sz="2000" dirty="0">
              <a:solidFill>
                <a:schemeClr val="tx1"/>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xmlns="" id="{BC32B0E5-6956-468E-9D8D-D6A3C44510F7}"/>
              </a:ext>
            </a:extLst>
          </p:cNvPr>
          <p:cNvSpPr txBox="1"/>
          <p:nvPr/>
        </p:nvSpPr>
        <p:spPr>
          <a:xfrm>
            <a:off x="203672" y="2824572"/>
            <a:ext cx="1083965"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8</a:t>
            </a:r>
            <a:endParaRPr lang="en-IN" sz="13400" b="1" dirty="0">
              <a:solidFill>
                <a:srgbClr val="243873"/>
              </a:solidFill>
              <a:latin typeface="Arial" panose="020B0604020202020204" pitchFamily="34" charset="0"/>
              <a:cs typeface="Arial" panose="020B0604020202020204" pitchFamily="34" charset="0"/>
            </a:endParaRPr>
          </a:p>
        </p:txBody>
      </p:sp>
      <p:sp>
        <p:nvSpPr>
          <p:cNvPr id="9" name="Abgerundetes Rechteck 24">
            <a:extLst>
              <a:ext uri="{FF2B5EF4-FFF2-40B4-BE49-F238E27FC236}">
                <a16:creationId xmlns:a16="http://schemas.microsoft.com/office/drawing/2014/main" xmlns="" id="{0FFDE6DB-1C3D-490F-9661-A1E80BE536FC}"/>
              </a:ext>
            </a:extLst>
          </p:cNvPr>
          <p:cNvSpPr/>
          <p:nvPr/>
        </p:nvSpPr>
        <p:spPr bwMode="gray">
          <a:xfrm>
            <a:off x="966301" y="1215251"/>
            <a:ext cx="10436400" cy="1632184"/>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algn="l" defTabSz="801688" eaLnBrk="0" hangingPunct="0">
              <a:lnSpc>
                <a:spcPct val="95000"/>
              </a:lnSpc>
              <a:defRPr/>
            </a:pPr>
            <a:r>
              <a:rPr lang="el-GR" sz="2000" b="1" dirty="0">
                <a:effectLst/>
                <a:latin typeface="Calibri" panose="020F0502020204030204" pitchFamily="34" charset="0"/>
                <a:ea typeface="Times New Roman" panose="02020603050405020304" pitchFamily="18" charset="0"/>
                <a:cs typeface="Calibri" panose="020F0502020204030204" pitchFamily="34" charset="0"/>
              </a:rPr>
              <a:t>Αποτελεσματικότερη οργάνωση και λειτουργία </a:t>
            </a:r>
            <a:r>
              <a:rPr lang="el-GR" sz="2000" dirty="0">
                <a:effectLst/>
                <a:latin typeface="Calibri" panose="020F0502020204030204" pitchFamily="34" charset="0"/>
                <a:ea typeface="Times New Roman" panose="02020603050405020304" pitchFamily="18" charset="0"/>
                <a:cs typeface="Calibri" panose="020F0502020204030204" pitchFamily="34" charset="0"/>
              </a:rPr>
              <a:t>του πεδίου </a:t>
            </a:r>
            <a:r>
              <a:rPr lang="el-GR" sz="2000" b="1" dirty="0">
                <a:effectLst/>
                <a:latin typeface="Calibri" panose="020F0502020204030204" pitchFamily="34" charset="0"/>
                <a:ea typeface="Times New Roman" panose="02020603050405020304" pitchFamily="18" charset="0"/>
                <a:cs typeface="Calibri" panose="020F0502020204030204" pitchFamily="34" charset="0"/>
              </a:rPr>
              <a:t>της συνεχιζόμενης επαγγελματικής κατάρτισης </a:t>
            </a:r>
            <a:r>
              <a:rPr lang="el-GR" sz="2000" dirty="0">
                <a:effectLst/>
                <a:latin typeface="Calibri" panose="020F0502020204030204" pitchFamily="34" charset="0"/>
                <a:ea typeface="Times New Roman" panose="02020603050405020304" pitchFamily="18" charset="0"/>
                <a:cs typeface="Calibri" panose="020F0502020204030204" pitchFamily="34" charset="0"/>
              </a:rPr>
              <a:t>με έμφαση στις δεξιότητες, μέσω της σύστασης Εθνικού Συμβουλίου Δεξιοτήτων</a:t>
            </a:r>
            <a:endParaRPr lang="el-GR" sz="2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0">
            <a:extLst>
              <a:ext uri="{FF2B5EF4-FFF2-40B4-BE49-F238E27FC236}">
                <a16:creationId xmlns:a16="http://schemas.microsoft.com/office/drawing/2014/main" xmlns="" id="{A8C364AF-EE62-469C-834C-15E487FDF429}"/>
              </a:ext>
            </a:extLst>
          </p:cNvPr>
          <p:cNvSpPr txBox="1"/>
          <p:nvPr/>
        </p:nvSpPr>
        <p:spPr>
          <a:xfrm>
            <a:off x="224679" y="1068486"/>
            <a:ext cx="1062958"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7</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55449251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1C59EA81-AF36-495D-AF1A-45B71C7D8A35}"/>
              </a:ext>
            </a:extLst>
          </p:cNvPr>
          <p:cNvSpPr>
            <a:spLocks noGrp="1"/>
          </p:cNvSpPr>
          <p:nvPr>
            <p:ph type="sldNum" sz="quarter" idx="2"/>
          </p:nvPr>
        </p:nvSpPr>
        <p:spPr/>
        <p:txBody>
          <a:bodyPr/>
          <a:lstStyle/>
          <a:p>
            <a:fld id="{86CB4B4D-7CA3-9044-876B-883B54F8677D}" type="slidenum">
              <a:rPr lang="el-GR" smtClean="0"/>
              <a:pPr/>
              <a:t>29</a:t>
            </a:fld>
            <a:endParaRPr lang="el-GR"/>
          </a:p>
        </p:txBody>
      </p:sp>
      <p:sp>
        <p:nvSpPr>
          <p:cNvPr id="7" name="Abgerundetes Rechteck 24">
            <a:extLst>
              <a:ext uri="{FF2B5EF4-FFF2-40B4-BE49-F238E27FC236}">
                <a16:creationId xmlns:a16="http://schemas.microsoft.com/office/drawing/2014/main" xmlns="" id="{8B9D0C26-79A7-47B5-A702-63B20AD46F7D}"/>
              </a:ext>
            </a:extLst>
          </p:cNvPr>
          <p:cNvSpPr/>
          <p:nvPr/>
        </p:nvSpPr>
        <p:spPr bwMode="gray">
          <a:xfrm>
            <a:off x="1620771" y="1787932"/>
            <a:ext cx="9739956" cy="1195201"/>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dirty="0">
                <a:solidFill>
                  <a:schemeClr val="tx1"/>
                </a:solidFill>
                <a:latin typeface="Calibri" panose="020F0502020204030204" pitchFamily="34" charset="0"/>
                <a:cs typeface="Calibri" panose="020F0502020204030204" pitchFamily="34" charset="0"/>
              </a:rPr>
              <a:t>Κατάρτιση </a:t>
            </a:r>
            <a:r>
              <a:rPr lang="el-GR" sz="2000" b="1" dirty="0">
                <a:solidFill>
                  <a:schemeClr val="tx1"/>
                </a:solidFill>
                <a:latin typeface="Calibri" panose="020F0502020204030204" pitchFamily="34" charset="0"/>
                <a:cs typeface="Calibri" panose="020F0502020204030204" pitchFamily="34" charset="0"/>
              </a:rPr>
              <a:t>Εθνικής Στρατηγικής </a:t>
            </a:r>
            <a:r>
              <a:rPr lang="el-GR" sz="2000" dirty="0">
                <a:solidFill>
                  <a:schemeClr val="tx1"/>
                </a:solidFill>
                <a:latin typeface="Calibri" panose="020F0502020204030204" pitchFamily="34" charset="0"/>
                <a:cs typeface="Calibri" panose="020F0502020204030204" pitchFamily="34" charset="0"/>
              </a:rPr>
              <a:t>για την Αναβάθμιση των Δεξιοτήτων του Εργατικού Δυναμικού και τη Διασύνδεση με την Αγορά Εργασίας</a:t>
            </a:r>
            <a:endParaRPr lang="en-US" sz="20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FB41F348-67ED-424A-9F9A-64360EF8D370}"/>
              </a:ext>
            </a:extLst>
          </p:cNvPr>
          <p:cNvSpPr txBox="1"/>
          <p:nvPr/>
        </p:nvSpPr>
        <p:spPr>
          <a:xfrm>
            <a:off x="926288" y="1626418"/>
            <a:ext cx="967563" cy="1778949"/>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n-US" sz="13400" b="1" dirty="0">
                <a:solidFill>
                  <a:srgbClr val="243873"/>
                </a:solidFill>
                <a:latin typeface="Arial" panose="020B0604020202020204" pitchFamily="34" charset="0"/>
                <a:cs typeface="Arial" panose="020B0604020202020204" pitchFamily="34" charset="0"/>
              </a:rPr>
              <a:t>9</a:t>
            </a:r>
            <a:endParaRPr lang="en-IN" sz="13400" b="1" dirty="0">
              <a:solidFill>
                <a:srgbClr val="243873"/>
              </a:solidFill>
              <a:latin typeface="Arial" panose="020B0604020202020204" pitchFamily="34" charset="0"/>
              <a:cs typeface="Arial" panose="020B0604020202020204" pitchFamily="34" charset="0"/>
            </a:endParaRPr>
          </a:p>
        </p:txBody>
      </p:sp>
      <p:sp>
        <p:nvSpPr>
          <p:cNvPr id="9" name="Abgerundetes Rechteck 24">
            <a:extLst>
              <a:ext uri="{FF2B5EF4-FFF2-40B4-BE49-F238E27FC236}">
                <a16:creationId xmlns:a16="http://schemas.microsoft.com/office/drawing/2014/main" xmlns="" id="{BBE9C1B8-FB75-4841-9AF3-891AF39B16E5}"/>
              </a:ext>
            </a:extLst>
          </p:cNvPr>
          <p:cNvSpPr/>
          <p:nvPr/>
        </p:nvSpPr>
        <p:spPr bwMode="gray">
          <a:xfrm>
            <a:off x="1620771" y="3429000"/>
            <a:ext cx="9739956" cy="1752788"/>
          </a:xfrm>
          <a:prstGeom prst="rect">
            <a:avLst/>
          </a:prstGeom>
          <a:solidFill>
            <a:schemeClr val="bg1">
              <a:lumMod val="95000"/>
            </a:schemeClr>
          </a:solidFill>
          <a:ln>
            <a:noFill/>
            <a:headEnd/>
            <a:tailEnd/>
          </a:ln>
        </p:spPr>
        <p:style>
          <a:lnRef idx="2">
            <a:schemeClr val="accent1"/>
          </a:lnRef>
          <a:fillRef idx="1">
            <a:schemeClr val="lt1"/>
          </a:fillRef>
          <a:effectRef idx="0">
            <a:schemeClr val="accent1"/>
          </a:effectRef>
          <a:fontRef idx="minor">
            <a:schemeClr val="dk1"/>
          </a:fontRef>
        </p:style>
        <p:txBody>
          <a:bodyPr lIns="648000" tIns="72000" rIns="108000" bIns="72000" anchor="ctr"/>
          <a:lstStyle/>
          <a:p>
            <a:pPr indent="-190500" algn="l" defTabSz="801688" eaLnBrk="0" hangingPunct="0">
              <a:lnSpc>
                <a:spcPct val="95000"/>
              </a:lnSpc>
              <a:spcAft>
                <a:spcPts val="800"/>
              </a:spcAft>
              <a:buClr>
                <a:srgbClr val="969696"/>
              </a:buClr>
              <a:defRPr/>
            </a:pPr>
            <a:r>
              <a:rPr lang="el-GR" sz="2000" b="1" dirty="0">
                <a:solidFill>
                  <a:schemeClr val="tx1"/>
                </a:solidFill>
                <a:latin typeface="Calibri" panose="020F0502020204030204" pitchFamily="34" charset="0"/>
                <a:cs typeface="Calibri" panose="020F0502020204030204" pitchFamily="34" charset="0"/>
              </a:rPr>
              <a:t>Αποτελεσματικότερος σχεδιασμός των προγραμμάτων συνεχιζόμενης επαγγελματικής κατάρτισης</a:t>
            </a:r>
            <a:r>
              <a:rPr lang="el-GR" sz="2000" dirty="0">
                <a:solidFill>
                  <a:schemeClr val="tx1"/>
                </a:solidFill>
                <a:latin typeface="Calibri" panose="020F0502020204030204" pitchFamily="34" charset="0"/>
                <a:cs typeface="Calibri" panose="020F0502020204030204" pitchFamily="34" charset="0"/>
              </a:rPr>
              <a:t>, με βάση τα αποτελέσματα του Μηχανισμού Διάγνωσης των Αναγκών της Αγοράς Εργασίας, της Εθνικής Στρατηγικής, καθώς και σχετικών μελετών και πορισμάτων της Μονάδας Εμπειρογνωμόνων Απασχόλησης του Υπουργείου</a:t>
            </a:r>
            <a:endParaRPr lang="en-US" sz="2000" dirty="0">
              <a:solidFill>
                <a:schemeClr val="tx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xmlns="" id="{060B3208-3725-46BB-B71B-C43C79C23730}"/>
              </a:ext>
            </a:extLst>
          </p:cNvPr>
          <p:cNvSpPr txBox="1"/>
          <p:nvPr/>
        </p:nvSpPr>
        <p:spPr>
          <a:xfrm>
            <a:off x="109303" y="3345698"/>
            <a:ext cx="2003963" cy="1752788"/>
          </a:xfrm>
          <a:prstGeom prst="rect">
            <a:avLst/>
          </a:prstGeom>
          <a:noFill/>
        </p:spPr>
        <p:txBody>
          <a:bodyPr wrap="square" lIns="0" tIns="0" rIns="0" bIns="0" rtlCol="0" anchor="ctr">
            <a:spAutoFit/>
          </a:bodyPr>
          <a:lstStyle/>
          <a:p>
            <a:pPr>
              <a:lnSpc>
                <a:spcPct val="85000"/>
              </a:lnSpc>
              <a:spcAft>
                <a:spcPts val="600"/>
              </a:spcAft>
              <a:buClr>
                <a:schemeClr val="accent2"/>
              </a:buClr>
              <a:buSzPct val="70000"/>
            </a:pPr>
            <a:r>
              <a:rPr lang="el-GR" sz="13400" b="1" dirty="0">
                <a:solidFill>
                  <a:srgbClr val="243873"/>
                </a:solidFill>
                <a:latin typeface="Arial" panose="020B0604020202020204" pitchFamily="34" charset="0"/>
                <a:cs typeface="Arial" panose="020B0604020202020204" pitchFamily="34" charset="0"/>
              </a:rPr>
              <a:t>10</a:t>
            </a:r>
            <a:endParaRPr lang="en-IN" sz="13400" b="1" dirty="0">
              <a:solidFill>
                <a:srgbClr val="2438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9291615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BE941BD0-FBC0-406D-8F80-F810F2E43C2D}"/>
              </a:ext>
            </a:extLst>
          </p:cNvPr>
          <p:cNvSpPr>
            <a:spLocks noGrp="1"/>
          </p:cNvSpPr>
          <p:nvPr>
            <p:ph type="body" sz="quarter" idx="10"/>
          </p:nvPr>
        </p:nvSpPr>
        <p:spPr>
          <a:xfrm>
            <a:off x="250723" y="558426"/>
            <a:ext cx="9466631" cy="1055079"/>
          </a:xfrm>
        </p:spPr>
        <p:txBody>
          <a:bodyPr/>
          <a:lstStyle/>
          <a:p>
            <a:r>
              <a:rPr lang="el-GR" sz="2300" b="1" dirty="0">
                <a:latin typeface="Calibri" panose="020F0502020204030204" pitchFamily="34" charset="0"/>
                <a:cs typeface="Calibri" panose="020F0502020204030204" pitchFamily="34" charset="0"/>
              </a:rPr>
              <a:t>Ριζική μεταρρύθμιση </a:t>
            </a:r>
            <a:r>
              <a:rPr lang="el-GR" sz="2300" dirty="0">
                <a:latin typeface="Calibri" panose="020F0502020204030204" pitchFamily="34" charset="0"/>
                <a:cs typeface="Calibri" panose="020F0502020204030204" pitchFamily="34" charset="0"/>
              </a:rPr>
              <a:t>της πολιτικής για την απασχόληση, τη δημιουργία νέων θέσεων εργασίας και την αναβάθμιση των δεξιοτήτων και του συστήματος κατάρτισης με </a:t>
            </a:r>
            <a:r>
              <a:rPr lang="el-GR" sz="2300" b="1" dirty="0">
                <a:latin typeface="Calibri" panose="020F0502020204030204" pitchFamily="34" charset="0"/>
                <a:cs typeface="Calibri" panose="020F0502020204030204" pitchFamily="34" charset="0"/>
              </a:rPr>
              <a:t>τρεις βασικούς στόχους</a:t>
            </a:r>
            <a:r>
              <a:rPr lang="el-GR" sz="2300" dirty="0">
                <a:latin typeface="Calibri" panose="020F0502020204030204" pitchFamily="34" charset="0"/>
                <a:cs typeface="Calibri" panose="020F0502020204030204" pitchFamily="34" charset="0"/>
              </a:rPr>
              <a:t>:</a:t>
            </a:r>
          </a:p>
        </p:txBody>
      </p:sp>
      <p:sp>
        <p:nvSpPr>
          <p:cNvPr id="4" name="Θέση αριθμού διαφάνειας 3">
            <a:extLst>
              <a:ext uri="{FF2B5EF4-FFF2-40B4-BE49-F238E27FC236}">
                <a16:creationId xmlns:a16="http://schemas.microsoft.com/office/drawing/2014/main" xmlns="" id="{E6BF71CF-146C-4591-9CE4-445680EF0205}"/>
              </a:ext>
            </a:extLst>
          </p:cNvPr>
          <p:cNvSpPr>
            <a:spLocks noGrp="1"/>
          </p:cNvSpPr>
          <p:nvPr>
            <p:ph type="sldNum" sz="quarter" idx="2"/>
          </p:nvPr>
        </p:nvSpPr>
        <p:spPr/>
        <p:txBody>
          <a:bodyPr/>
          <a:lstStyle/>
          <a:p>
            <a:fld id="{86CB4B4D-7CA3-9044-876B-883B54F8677D}" type="slidenum">
              <a:rPr lang="el-GR" smtClean="0"/>
              <a:pPr/>
              <a:t>3</a:t>
            </a:fld>
            <a:endParaRPr lang="el-GR"/>
          </a:p>
        </p:txBody>
      </p:sp>
      <p:sp>
        <p:nvSpPr>
          <p:cNvPr id="5" name="Rechteck 40">
            <a:extLst>
              <a:ext uri="{FF2B5EF4-FFF2-40B4-BE49-F238E27FC236}">
                <a16:creationId xmlns:a16="http://schemas.microsoft.com/office/drawing/2014/main" xmlns="" id="{479218A8-2AFD-4FDA-9E8B-756A441E3EE3}"/>
              </a:ext>
            </a:extLst>
          </p:cNvPr>
          <p:cNvSpPr/>
          <p:nvPr/>
        </p:nvSpPr>
        <p:spPr bwMode="gray">
          <a:xfrm>
            <a:off x="1938239" y="2888570"/>
            <a:ext cx="2520000" cy="3466977"/>
          </a:xfrm>
          <a:prstGeom prst="rect">
            <a:avLst/>
          </a:prstGeom>
          <a:solidFill>
            <a:schemeClr val="accent1">
              <a:lumMod val="20000"/>
              <a:lumOff val="80000"/>
            </a:schemeClr>
          </a:solidFill>
        </p:spPr>
        <p:txBody>
          <a:bodyPr wrap="square" tIns="90000" bIns="36000">
            <a:noAutofit/>
          </a:bodyPr>
          <a:lstStyle/>
          <a:p>
            <a:pPr>
              <a:lnSpc>
                <a:spcPct val="95000"/>
              </a:lnSpc>
              <a:spcBef>
                <a:spcPts val="600"/>
              </a:spcBef>
              <a:defRPr/>
            </a:pPr>
            <a:r>
              <a:rPr lang="el-GR" sz="2000" b="1" dirty="0">
                <a:latin typeface="Calibri" panose="020F0502020204030204" pitchFamily="34" charset="0"/>
                <a:ea typeface="Roboto Medium" panose="02000000000000000000" pitchFamily="2" charset="0"/>
                <a:cs typeface="Calibri" panose="020F0502020204030204" pitchFamily="34" charset="0"/>
              </a:rPr>
              <a:t>Να </a:t>
            </a:r>
            <a:r>
              <a:rPr lang="el-GR" sz="2000" b="1" dirty="0">
                <a:solidFill>
                  <a:schemeClr val="tx1"/>
                </a:solidFill>
                <a:latin typeface="Calibri" panose="020F0502020204030204" pitchFamily="34" charset="0"/>
                <a:ea typeface="Roboto Medium" panose="02000000000000000000" pitchFamily="2" charset="0"/>
                <a:cs typeface="Calibri" panose="020F0502020204030204" pitchFamily="34" charset="0"/>
              </a:rPr>
              <a:t>στηριχτούν </a:t>
            </a:r>
            <a:r>
              <a:rPr lang="el-GR" sz="2000" b="1" dirty="0">
                <a:latin typeface="Calibri" panose="020F0502020204030204" pitchFamily="34" charset="0"/>
                <a:ea typeface="Roboto Medium" panose="02000000000000000000" pitchFamily="2" charset="0"/>
                <a:cs typeface="Calibri" panose="020F0502020204030204" pitchFamily="34" charset="0"/>
              </a:rPr>
              <a:t>οι άνεργοι</a:t>
            </a:r>
            <a:r>
              <a:rPr lang="el-GR" sz="2000" dirty="0">
                <a:latin typeface="Calibri" panose="020F0502020204030204" pitchFamily="34" charset="0"/>
                <a:ea typeface="Roboto Medium" panose="02000000000000000000" pitchFamily="2" charset="0"/>
                <a:cs typeface="Calibri" panose="020F0502020204030204" pitchFamily="34" charset="0"/>
              </a:rPr>
              <a:t> και ιδίως οι μακροχρόνια, με </a:t>
            </a:r>
            <a:r>
              <a:rPr lang="el-GR" sz="2000" b="1" dirty="0">
                <a:latin typeface="Calibri" panose="020F0502020204030204" pitchFamily="34" charset="0"/>
                <a:ea typeface="Roboto Medium" panose="02000000000000000000" pitchFamily="2" charset="0"/>
                <a:cs typeface="Calibri" panose="020F0502020204030204" pitchFamily="34" charset="0"/>
              </a:rPr>
              <a:t>νέα ψηφιακά εργαλεία</a:t>
            </a:r>
            <a:r>
              <a:rPr lang="el-GR" sz="2000" dirty="0">
                <a:latin typeface="Calibri" panose="020F0502020204030204" pitchFamily="34" charset="0"/>
                <a:ea typeface="Roboto Medium" panose="02000000000000000000" pitchFamily="2" charset="0"/>
                <a:cs typeface="Calibri" panose="020F0502020204030204" pitchFamily="34" charset="0"/>
              </a:rPr>
              <a:t>, να βρουν δουλειά και να </a:t>
            </a:r>
            <a:r>
              <a:rPr lang="el-GR" sz="2000" b="1" dirty="0">
                <a:latin typeface="Calibri" panose="020F0502020204030204" pitchFamily="34" charset="0"/>
                <a:ea typeface="Roboto Medium" panose="02000000000000000000" pitchFamily="2" charset="0"/>
                <a:cs typeface="Calibri" panose="020F0502020204030204" pitchFamily="34" charset="0"/>
              </a:rPr>
              <a:t>επιβραβευθούν</a:t>
            </a:r>
            <a:r>
              <a:rPr lang="el-GR" sz="2000" dirty="0">
                <a:latin typeface="Calibri" panose="020F0502020204030204" pitchFamily="34" charset="0"/>
                <a:ea typeface="Roboto Medium" panose="02000000000000000000" pitchFamily="2" charset="0"/>
                <a:cs typeface="Calibri" panose="020F0502020204030204" pitchFamily="34" charset="0"/>
              </a:rPr>
              <a:t> όσοι αναζητούν ενεργά ή βρίσκουν εργασία</a:t>
            </a:r>
            <a:endParaRPr lang="en-US" sz="2000" dirty="0">
              <a:latin typeface="Calibri" panose="020F0502020204030204" pitchFamily="34" charset="0"/>
              <a:ea typeface="Roboto Medium" panose="02000000000000000000" pitchFamily="2" charset="0"/>
              <a:cs typeface="Calibri" panose="020F0502020204030204" pitchFamily="34" charset="0"/>
            </a:endParaRPr>
          </a:p>
        </p:txBody>
      </p:sp>
      <p:sp>
        <p:nvSpPr>
          <p:cNvPr id="6" name="TextBox 5">
            <a:extLst>
              <a:ext uri="{FF2B5EF4-FFF2-40B4-BE49-F238E27FC236}">
                <a16:creationId xmlns:a16="http://schemas.microsoft.com/office/drawing/2014/main" xmlns="" id="{090D7615-F7BA-4E05-9204-1C78BE9F4E21}"/>
              </a:ext>
            </a:extLst>
          </p:cNvPr>
          <p:cNvSpPr txBox="1"/>
          <p:nvPr/>
        </p:nvSpPr>
        <p:spPr>
          <a:xfrm>
            <a:off x="2485373" y="1652725"/>
            <a:ext cx="1351844" cy="1606594"/>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en-US"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en-IN"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 name="Rechteck 40">
            <a:extLst>
              <a:ext uri="{FF2B5EF4-FFF2-40B4-BE49-F238E27FC236}">
                <a16:creationId xmlns:a16="http://schemas.microsoft.com/office/drawing/2014/main" xmlns="" id="{DE3BBF43-8CD5-4DB9-A822-1D9B6E44ACA5}"/>
              </a:ext>
            </a:extLst>
          </p:cNvPr>
          <p:cNvSpPr/>
          <p:nvPr/>
        </p:nvSpPr>
        <p:spPr bwMode="gray">
          <a:xfrm>
            <a:off x="4943903" y="2888570"/>
            <a:ext cx="2520000" cy="3466977"/>
          </a:xfrm>
          <a:prstGeom prst="rect">
            <a:avLst/>
          </a:prstGeom>
          <a:solidFill>
            <a:schemeClr val="accent1">
              <a:lumMod val="20000"/>
              <a:lumOff val="80000"/>
            </a:schemeClr>
          </a:solidFill>
        </p:spPr>
        <p:txBody>
          <a:bodyPr wrap="square" tIns="90000" bIns="36000">
            <a:noAutofit/>
          </a:bodyPr>
          <a:lstStyle/>
          <a:p>
            <a:pPr>
              <a:lnSpc>
                <a:spcPct val="95000"/>
              </a:lnSpc>
              <a:spcAft>
                <a:spcPts val="800"/>
              </a:spcAft>
              <a:defRPr/>
            </a:pPr>
            <a:r>
              <a:rPr lang="el-GR" sz="2000" b="1" dirty="0">
                <a:solidFill>
                  <a:schemeClr val="tx1"/>
                </a:solidFill>
                <a:latin typeface="Calibri" panose="020F0502020204030204" pitchFamily="34" charset="0"/>
                <a:cs typeface="Calibri" panose="020F0502020204030204" pitchFamily="34" charset="0"/>
              </a:rPr>
              <a:t>Να αντιμετωπιστούν τα φαινόμενα κατάχρησης </a:t>
            </a:r>
            <a:r>
              <a:rPr lang="el-GR" sz="2000" dirty="0">
                <a:solidFill>
                  <a:schemeClr val="tx1"/>
                </a:solidFill>
                <a:latin typeface="Calibri" panose="020F0502020204030204" pitchFamily="34" charset="0"/>
                <a:cs typeface="Calibri" panose="020F0502020204030204" pitchFamily="34" charset="0"/>
              </a:rPr>
              <a:t>που έχουν εντοπιστεί, ώστε τα επιδόματα και οι παροχές να κατευθύνονται σε εκείνους που τα έχουν πραγματικά ανάγκη</a:t>
            </a:r>
            <a:endParaRPr lang="en-US" sz="20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5E67DE6E-1B17-48CC-9A67-F5C1DD184377}"/>
              </a:ext>
            </a:extLst>
          </p:cNvPr>
          <p:cNvSpPr txBox="1"/>
          <p:nvPr/>
        </p:nvSpPr>
        <p:spPr>
          <a:xfrm>
            <a:off x="5527981" y="1682225"/>
            <a:ext cx="1351844" cy="1606594"/>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en-US"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en-IN"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Rechteck 40">
            <a:extLst>
              <a:ext uri="{FF2B5EF4-FFF2-40B4-BE49-F238E27FC236}">
                <a16:creationId xmlns:a16="http://schemas.microsoft.com/office/drawing/2014/main" xmlns="" id="{E989ED4C-7B16-424C-A002-642A5F88F3A3}"/>
              </a:ext>
            </a:extLst>
          </p:cNvPr>
          <p:cNvSpPr/>
          <p:nvPr/>
        </p:nvSpPr>
        <p:spPr bwMode="gray">
          <a:xfrm>
            <a:off x="7857012" y="2888570"/>
            <a:ext cx="2520000" cy="3466977"/>
          </a:xfrm>
          <a:prstGeom prst="rect">
            <a:avLst/>
          </a:prstGeom>
          <a:solidFill>
            <a:schemeClr val="accent1">
              <a:lumMod val="20000"/>
              <a:lumOff val="80000"/>
            </a:schemeClr>
          </a:solidFill>
        </p:spPr>
        <p:txBody>
          <a:bodyPr wrap="square" tIns="90000" bIns="36000">
            <a:noAutofit/>
          </a:bodyPr>
          <a:lstStyle/>
          <a:p>
            <a:pPr>
              <a:lnSpc>
                <a:spcPct val="95000"/>
              </a:lnSpc>
              <a:spcAft>
                <a:spcPts val="800"/>
              </a:spcAft>
              <a:defRPr/>
            </a:pPr>
            <a:r>
              <a:rPr lang="el-GR" sz="2000" dirty="0">
                <a:solidFill>
                  <a:schemeClr val="tx1"/>
                </a:solidFill>
                <a:latin typeface="Calibri" panose="020F0502020204030204" pitchFamily="34" charset="0"/>
                <a:cs typeface="Calibri" panose="020F0502020204030204" pitchFamily="34" charset="0"/>
              </a:rPr>
              <a:t>Να διασφαλιστεί ότι </a:t>
            </a:r>
            <a:r>
              <a:rPr lang="el-GR" sz="2000" b="1" dirty="0">
                <a:solidFill>
                  <a:schemeClr val="tx1"/>
                </a:solidFill>
                <a:latin typeface="Calibri" panose="020F0502020204030204" pitchFamily="34" charset="0"/>
                <a:cs typeface="Calibri" panose="020F0502020204030204" pitchFamily="34" charset="0"/>
              </a:rPr>
              <a:t>θα πιάνουν τόπο τα χρήματα </a:t>
            </a:r>
            <a:r>
              <a:rPr lang="el-GR" sz="2000" dirty="0">
                <a:solidFill>
                  <a:schemeClr val="tx1"/>
                </a:solidFill>
                <a:latin typeface="Calibri" panose="020F0502020204030204" pitchFamily="34" charset="0"/>
                <a:cs typeface="Calibri" panose="020F0502020204030204" pitchFamily="34" charset="0"/>
              </a:rPr>
              <a:t>των φορολογουμένων για τα επιδοτούμενα προγράμματα κατάρτισης</a:t>
            </a:r>
            <a:endParaRPr lang="en-US" sz="2000" dirty="0">
              <a:solidFill>
                <a:schemeClr val="tx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xmlns="" id="{8C2990C3-22E0-4CD2-AFF4-F0838E7BD1E4}"/>
              </a:ext>
            </a:extLst>
          </p:cNvPr>
          <p:cNvSpPr txBox="1"/>
          <p:nvPr/>
        </p:nvSpPr>
        <p:spPr>
          <a:xfrm>
            <a:off x="8397040" y="1652725"/>
            <a:ext cx="1351844" cy="1606594"/>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en-US"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a:t>
            </a:r>
            <a:endParaRPr lang="en-IN" sz="12000" b="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11189718"/>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B3E0FB84-905C-BD4C-AF2E-7151D6432C95}"/>
              </a:ext>
            </a:extLst>
          </p:cNvPr>
          <p:cNvSpPr>
            <a:spLocks noGrp="1"/>
          </p:cNvSpPr>
          <p:nvPr>
            <p:ph type="body" sz="quarter" idx="10"/>
          </p:nvPr>
        </p:nvSpPr>
        <p:spPr/>
        <p:txBody>
          <a:bodyPr/>
          <a:lstStyle/>
          <a:p>
            <a:r>
              <a:rPr lang="el-GR" dirty="0" err="1"/>
              <a:t>Ευχαριστο</a:t>
            </a:r>
            <a:r>
              <a:rPr lang="en-US" dirty="0" err="1"/>
              <a:t>ύ</a:t>
            </a:r>
            <a:r>
              <a:rPr lang="el-GR" dirty="0"/>
              <a:t>με</a:t>
            </a:r>
          </a:p>
        </p:txBody>
      </p:sp>
    </p:spTree>
    <p:extLst>
      <p:ext uri="{BB962C8B-B14F-4D97-AF65-F5344CB8AC3E}">
        <p14:creationId xmlns:p14="http://schemas.microsoft.com/office/powerpoint/2010/main" xmlns="" val="421920882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5474453E-0720-784D-8CED-4A9FB2B84622}"/>
              </a:ext>
            </a:extLst>
          </p:cNvPr>
          <p:cNvSpPr>
            <a:spLocks noGrp="1"/>
          </p:cNvSpPr>
          <p:nvPr>
            <p:ph type="body" sz="quarter" idx="10"/>
          </p:nvPr>
        </p:nvSpPr>
        <p:spPr/>
        <p:txBody>
          <a:bodyPr/>
          <a:lstStyle/>
          <a:p>
            <a:r>
              <a:rPr lang="el-GR" b="0" dirty="0"/>
              <a:t>Γιατί κάνουμε τη μεταρρύθμιση</a:t>
            </a:r>
          </a:p>
        </p:txBody>
      </p:sp>
    </p:spTree>
    <p:extLst>
      <p:ext uri="{BB962C8B-B14F-4D97-AF65-F5344CB8AC3E}">
        <p14:creationId xmlns:p14="http://schemas.microsoft.com/office/powerpoint/2010/main" xmlns="" val="17983929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EA851E9A-E2E5-4285-8441-C8612E4ED362}"/>
              </a:ext>
            </a:extLst>
          </p:cNvPr>
          <p:cNvSpPr>
            <a:spLocks noGrp="1"/>
          </p:cNvSpPr>
          <p:nvPr>
            <p:ph type="body" sz="quarter" idx="10"/>
          </p:nvPr>
        </p:nvSpPr>
        <p:spPr>
          <a:xfrm>
            <a:off x="914214" y="956603"/>
            <a:ext cx="9984844" cy="1153551"/>
          </a:xfrm>
        </p:spPr>
        <p:txBody>
          <a:bodyPr/>
          <a:lstStyle/>
          <a:p>
            <a:r>
              <a:rPr lang="el-GR" dirty="0">
                <a:effectLst>
                  <a:outerShdw blurRad="38100" dist="38100" dir="2700000" algn="tl">
                    <a:srgbClr val="000000">
                      <a:alpha val="43137"/>
                    </a:srgbClr>
                  </a:outerShdw>
                </a:effectLst>
              </a:rPr>
              <a:t>1. </a:t>
            </a:r>
            <a:r>
              <a:rPr lang="el-GR" dirty="0"/>
              <a:t>Μακροχρόνια άνεργοι: Η «παγίδα ανεργίας» του ΟΑΕΔ</a:t>
            </a:r>
          </a:p>
        </p:txBody>
      </p:sp>
      <p:sp>
        <p:nvSpPr>
          <p:cNvPr id="3" name="Θέση κειμένου 2">
            <a:extLst>
              <a:ext uri="{FF2B5EF4-FFF2-40B4-BE49-F238E27FC236}">
                <a16:creationId xmlns:a16="http://schemas.microsoft.com/office/drawing/2014/main" xmlns="" id="{E09F1659-C4D5-4836-A352-6CCF34FB598D}"/>
              </a:ext>
            </a:extLst>
          </p:cNvPr>
          <p:cNvSpPr>
            <a:spLocks noGrp="1"/>
          </p:cNvSpPr>
          <p:nvPr>
            <p:ph type="body" sz="quarter" idx="11"/>
          </p:nvPr>
        </p:nvSpPr>
        <p:spPr>
          <a:xfrm>
            <a:off x="901700" y="2405575"/>
            <a:ext cx="10306050" cy="3712650"/>
          </a:xfrm>
        </p:spPr>
        <p:txBody>
          <a:bodyPr/>
          <a:lstStyle/>
          <a:p>
            <a:pPr>
              <a:buClr>
                <a:srgbClr val="26BBE3"/>
              </a:buClr>
              <a:buSzPct val="150000"/>
            </a:pPr>
            <a:r>
              <a:rPr lang="el-GR" sz="2400" dirty="0"/>
              <a:t>Τον </a:t>
            </a:r>
            <a:r>
              <a:rPr lang="el-GR" sz="2400" b="1" dirty="0"/>
              <a:t>Δεκέμβριο του 2021:</a:t>
            </a:r>
          </a:p>
          <a:p>
            <a:pPr marL="342900" indent="-342900">
              <a:buClr>
                <a:srgbClr val="26BBE3"/>
              </a:buClr>
              <a:buSzPct val="150000"/>
              <a:buFont typeface="Arial" panose="020B0604020202020204" pitchFamily="34" charset="0"/>
              <a:buChar char="•"/>
            </a:pPr>
            <a:r>
              <a:rPr lang="el-GR" sz="2200" b="1" dirty="0"/>
              <a:t>1.100.099 άτομα εγγεγραμμένα </a:t>
            </a:r>
            <a:r>
              <a:rPr lang="el-GR" sz="2200" dirty="0"/>
              <a:t>στο μητρώο του ΟΑΕΔ </a:t>
            </a:r>
          </a:p>
          <a:p>
            <a:pPr marL="342900" indent="-342900">
              <a:buClr>
                <a:srgbClr val="26BBE3"/>
              </a:buClr>
              <a:buSzPct val="150000"/>
              <a:buFont typeface="Arial" panose="020B0604020202020204" pitchFamily="34" charset="0"/>
              <a:buChar char="•"/>
            </a:pPr>
            <a:r>
              <a:rPr lang="el-GR" sz="2200" dirty="0"/>
              <a:t>579.400 (</a:t>
            </a:r>
            <a:r>
              <a:rPr lang="el-GR" sz="2200" dirty="0">
                <a:solidFill>
                  <a:schemeClr val="tx1"/>
                </a:solidFill>
              </a:rPr>
              <a:t>53</a:t>
            </a:r>
            <a:r>
              <a:rPr lang="el-GR" sz="2200" dirty="0"/>
              <a:t>%), δηλαδή </a:t>
            </a:r>
            <a:r>
              <a:rPr lang="el-GR" sz="2200" b="1" dirty="0"/>
              <a:t>περισσότεροι από τους μισούς</a:t>
            </a:r>
            <a:r>
              <a:rPr lang="el-GR" sz="2200" dirty="0"/>
              <a:t>,</a:t>
            </a:r>
            <a:r>
              <a:rPr lang="el-GR" sz="2200" b="1" dirty="0"/>
              <a:t> </a:t>
            </a:r>
            <a:r>
              <a:rPr lang="el-GR" sz="2200" dirty="0"/>
              <a:t>είναι εγγεγραμμένοι για </a:t>
            </a:r>
            <a:r>
              <a:rPr lang="el-GR" sz="2200" b="1" dirty="0"/>
              <a:t>περισσότερο από 1 χρόνο</a:t>
            </a:r>
          </a:p>
          <a:p>
            <a:pPr marL="342900" indent="-342900">
              <a:buClr>
                <a:srgbClr val="26BBE3"/>
              </a:buClr>
              <a:buSzPct val="150000"/>
              <a:buFont typeface="Arial" panose="020B0604020202020204" pitchFamily="34" charset="0"/>
              <a:buChar char="•"/>
            </a:pPr>
            <a:r>
              <a:rPr lang="el-GR" sz="2200" dirty="0"/>
              <a:t>Το </a:t>
            </a:r>
            <a:r>
              <a:rPr lang="en-US" sz="2200" b="1" dirty="0">
                <a:solidFill>
                  <a:schemeClr val="tx1"/>
                </a:solidFill>
              </a:rPr>
              <a:t>33</a:t>
            </a:r>
            <a:r>
              <a:rPr lang="el-GR" sz="2200" b="1" dirty="0"/>
              <a:t>%</a:t>
            </a:r>
            <a:r>
              <a:rPr lang="el-GR" sz="2200" dirty="0"/>
              <a:t> των μακροχρόνια ανέργων παραμένουν στο μητρώο για </a:t>
            </a:r>
            <a:r>
              <a:rPr lang="el-GR" sz="2200" b="1" dirty="0"/>
              <a:t>περισσότερα από </a:t>
            </a:r>
            <a:r>
              <a:rPr lang="en-US" sz="2200" b="1" dirty="0"/>
              <a:t>5</a:t>
            </a:r>
            <a:r>
              <a:rPr lang="el-GR" sz="2200" b="1" dirty="0"/>
              <a:t> </a:t>
            </a:r>
            <a:r>
              <a:rPr lang="el-GR" sz="2200" b="1" dirty="0">
                <a:solidFill>
                  <a:schemeClr val="tx1"/>
                </a:solidFill>
              </a:rPr>
              <a:t>συνεχόμενα</a:t>
            </a:r>
            <a:r>
              <a:rPr lang="el-GR" sz="2200" b="1" dirty="0"/>
              <a:t> χρόνια</a:t>
            </a:r>
          </a:p>
          <a:p>
            <a:pPr marL="342900" indent="-342900">
              <a:buClr>
                <a:srgbClr val="26BBE3"/>
              </a:buClr>
              <a:buSzPct val="150000"/>
              <a:buFont typeface="Arial" panose="020B0604020202020204" pitchFamily="34" charset="0"/>
              <a:buChar char="•"/>
            </a:pPr>
            <a:r>
              <a:rPr lang="el-GR" sz="2200" b="1" dirty="0"/>
              <a:t>Περισσότεροι από 50.000 </a:t>
            </a:r>
            <a:r>
              <a:rPr lang="el-GR" sz="2200" dirty="0"/>
              <a:t>είναι εγγεγραμμένοι για </a:t>
            </a:r>
            <a:r>
              <a:rPr lang="el-GR" sz="2200" b="1" dirty="0"/>
              <a:t>περισσότερα από 10 </a:t>
            </a:r>
            <a:r>
              <a:rPr lang="el-GR" sz="2200" b="1" dirty="0">
                <a:solidFill>
                  <a:schemeClr val="tx1"/>
                </a:solidFill>
              </a:rPr>
              <a:t>συνεχόμενα</a:t>
            </a:r>
            <a:r>
              <a:rPr lang="el-GR" sz="2200" b="1" dirty="0"/>
              <a:t> χρόνια</a:t>
            </a:r>
          </a:p>
          <a:p>
            <a:pPr marL="342900" indent="-342900">
              <a:buClr>
                <a:srgbClr val="26BBE3"/>
              </a:buClr>
              <a:buSzPct val="150000"/>
              <a:buFont typeface="Arial" panose="020B0604020202020204" pitchFamily="34" charset="0"/>
              <a:buChar char="•"/>
            </a:pPr>
            <a:endParaRPr lang="el-GR" sz="2000" b="1" dirty="0"/>
          </a:p>
        </p:txBody>
      </p:sp>
      <p:sp>
        <p:nvSpPr>
          <p:cNvPr id="4" name="Θέση αριθμού διαφάνειας 3">
            <a:extLst>
              <a:ext uri="{FF2B5EF4-FFF2-40B4-BE49-F238E27FC236}">
                <a16:creationId xmlns:a16="http://schemas.microsoft.com/office/drawing/2014/main" xmlns="" id="{9A9F52C3-CF1B-49FC-B887-F7780476BE1F}"/>
              </a:ext>
            </a:extLst>
          </p:cNvPr>
          <p:cNvSpPr>
            <a:spLocks noGrp="1"/>
          </p:cNvSpPr>
          <p:nvPr>
            <p:ph type="sldNum" sz="quarter" idx="2"/>
          </p:nvPr>
        </p:nvSpPr>
        <p:spPr/>
        <p:txBody>
          <a:bodyPr/>
          <a:lstStyle/>
          <a:p>
            <a:fld id="{86CB4B4D-7CA3-9044-876B-883B54F8677D}" type="slidenum">
              <a:rPr lang="el-GR" smtClean="0"/>
              <a:pPr/>
              <a:t>5</a:t>
            </a:fld>
            <a:endParaRPr lang="el-GR"/>
          </a:p>
        </p:txBody>
      </p:sp>
    </p:spTree>
    <p:extLst>
      <p:ext uri="{BB962C8B-B14F-4D97-AF65-F5344CB8AC3E}">
        <p14:creationId xmlns:p14="http://schemas.microsoft.com/office/powerpoint/2010/main" xmlns="" val="349176082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xmlns="" id="{39800684-482F-4CD8-A900-4535EFFF5F23}"/>
              </a:ext>
            </a:extLst>
          </p:cNvPr>
          <p:cNvSpPr>
            <a:spLocks noGrp="1"/>
          </p:cNvSpPr>
          <p:nvPr>
            <p:ph type="body" sz="quarter" idx="11"/>
          </p:nvPr>
        </p:nvSpPr>
        <p:spPr>
          <a:xfrm>
            <a:off x="476584" y="707922"/>
            <a:ext cx="6209071" cy="5442155"/>
          </a:xfrm>
        </p:spPr>
        <p:txBody>
          <a:bodyPr/>
          <a:lstStyle/>
          <a:p>
            <a:pPr marL="342900" indent="-342900">
              <a:buClr>
                <a:srgbClr val="26BBE3"/>
              </a:buClr>
              <a:buSzPct val="150000"/>
              <a:buFont typeface="Arial" panose="020B0604020202020204" pitchFamily="34" charset="0"/>
              <a:buChar char="•"/>
            </a:pPr>
            <a:r>
              <a:rPr lang="el-GR" sz="2200" dirty="0"/>
              <a:t>Το μητρώο του ΟΑΕΔ, αντί για εργαλείο </a:t>
            </a:r>
            <a:r>
              <a:rPr lang="el-GR" sz="2200" dirty="0">
                <a:solidFill>
                  <a:schemeClr val="tx1"/>
                </a:solidFill>
              </a:rPr>
              <a:t>επανένταξης</a:t>
            </a:r>
            <a:r>
              <a:rPr lang="el-GR" sz="2200" dirty="0">
                <a:solidFill>
                  <a:srgbClr val="FF0000"/>
                </a:solidFill>
              </a:rPr>
              <a:t> </a:t>
            </a:r>
            <a:r>
              <a:rPr lang="el-GR" sz="2200" dirty="0"/>
              <a:t>στην αγορά εργασίας, </a:t>
            </a:r>
            <a:r>
              <a:rPr lang="el-GR" sz="2200" b="1" dirty="0"/>
              <a:t>έχει μετατραπεί </a:t>
            </a:r>
            <a:r>
              <a:rPr lang="el-GR" sz="2200" dirty="0"/>
              <a:t>στην πράξη για χιλιάδες πολίτες </a:t>
            </a:r>
            <a:r>
              <a:rPr lang="el-GR" sz="2200" b="1" dirty="0"/>
              <a:t>σε «παγίδα» μακροχρόνιας ανεργίας</a:t>
            </a:r>
            <a:endParaRPr lang="en-US" sz="2200" b="1" dirty="0"/>
          </a:p>
          <a:p>
            <a:pPr marL="342900" indent="-342900">
              <a:buClr>
                <a:srgbClr val="26BBE3"/>
              </a:buClr>
              <a:buSzPct val="150000"/>
              <a:buFont typeface="Arial" panose="020B0604020202020204" pitchFamily="34" charset="0"/>
              <a:buChar char="•"/>
            </a:pPr>
            <a:endParaRPr lang="en-US" sz="1000" dirty="0"/>
          </a:p>
          <a:p>
            <a:pPr marL="342900" indent="-342900">
              <a:buClr>
                <a:srgbClr val="26BBE3"/>
              </a:buClr>
              <a:buSzPct val="150000"/>
              <a:buFont typeface="Arial" panose="020B0604020202020204" pitchFamily="34" charset="0"/>
              <a:buChar char="•"/>
            </a:pPr>
            <a:r>
              <a:rPr lang="el-GR" sz="2200" b="1" u="sng" dirty="0">
                <a:solidFill>
                  <a:srgbClr val="243873"/>
                </a:solidFill>
                <a:effectLst>
                  <a:outerShdw blurRad="38100" dist="38100" dir="2700000" algn="tl">
                    <a:srgbClr val="000000">
                      <a:alpha val="43137"/>
                    </a:srgbClr>
                  </a:outerShdw>
                </a:effectLst>
              </a:rPr>
              <a:t>Κεντρικός στόχος:</a:t>
            </a:r>
            <a:r>
              <a:rPr lang="el-GR" sz="2200" dirty="0"/>
              <a:t/>
            </a:r>
            <a:br>
              <a:rPr lang="el-GR" sz="2200" dirty="0"/>
            </a:br>
            <a:r>
              <a:rPr lang="el-GR" sz="2200" dirty="0"/>
              <a:t>- η </a:t>
            </a:r>
            <a:r>
              <a:rPr lang="el-GR" sz="2200" b="1" dirty="0"/>
              <a:t>αποτελεσματική</a:t>
            </a:r>
            <a:r>
              <a:rPr lang="el-GR" sz="2200" dirty="0"/>
              <a:t> </a:t>
            </a:r>
            <a:r>
              <a:rPr lang="el-GR" sz="2200" b="1" dirty="0"/>
              <a:t>στήριξη των ανέργων </a:t>
            </a:r>
            <a:r>
              <a:rPr lang="el-GR" sz="2200" dirty="0"/>
              <a:t>και ιδίως των μακροχρόνια, για </a:t>
            </a:r>
            <a:r>
              <a:rPr lang="el-GR" sz="2200" dirty="0">
                <a:solidFill>
                  <a:schemeClr val="tx1"/>
                </a:solidFill>
              </a:rPr>
              <a:t>την ταχύτερη δυνατή </a:t>
            </a:r>
            <a:r>
              <a:rPr lang="el-GR" sz="2200" dirty="0"/>
              <a:t>επιστροφή στην αγορά εργασίας και </a:t>
            </a:r>
            <a:br>
              <a:rPr lang="el-GR" sz="2200" dirty="0"/>
            </a:br>
            <a:r>
              <a:rPr lang="el-GR" sz="2200" dirty="0"/>
              <a:t>- η μετατροπή του ΟΑΕΔ σε </a:t>
            </a:r>
            <a:r>
              <a:rPr lang="el-GR" sz="2200" b="1" dirty="0"/>
              <a:t>εργαλείο για αύξηση της απασχόλησης</a:t>
            </a:r>
            <a:r>
              <a:rPr lang="el-GR" sz="2200" dirty="0"/>
              <a:t>, με έμφαση στο σχεδιασμό και την εφαρμογή ενεργητικών πολιτικών απασχόλησης, αντί για την άσκηση απλώς μιας αναγκαίας, αλλά όχι επαρκούς επιδοματικής πολιτικής</a:t>
            </a:r>
          </a:p>
          <a:p>
            <a:endParaRPr lang="el-GR" sz="2000" dirty="0"/>
          </a:p>
        </p:txBody>
      </p:sp>
      <p:sp>
        <p:nvSpPr>
          <p:cNvPr id="4" name="Θέση αριθμού διαφάνειας 3">
            <a:extLst>
              <a:ext uri="{FF2B5EF4-FFF2-40B4-BE49-F238E27FC236}">
                <a16:creationId xmlns:a16="http://schemas.microsoft.com/office/drawing/2014/main" xmlns="" id="{FD815261-1A96-4B1C-9496-D0B6C1461C50}"/>
              </a:ext>
            </a:extLst>
          </p:cNvPr>
          <p:cNvSpPr>
            <a:spLocks noGrp="1"/>
          </p:cNvSpPr>
          <p:nvPr>
            <p:ph type="sldNum" sz="quarter" idx="2"/>
          </p:nvPr>
        </p:nvSpPr>
        <p:spPr/>
        <p:txBody>
          <a:bodyPr/>
          <a:lstStyle/>
          <a:p>
            <a:fld id="{86CB4B4D-7CA3-9044-876B-883B54F8677D}" type="slidenum">
              <a:rPr lang="el-GR" smtClean="0"/>
              <a:pPr/>
              <a:t>6</a:t>
            </a:fld>
            <a:endParaRPr lang="el-GR"/>
          </a:p>
        </p:txBody>
      </p:sp>
      <p:graphicFrame>
        <p:nvGraphicFramePr>
          <p:cNvPr id="2" name="Πίνακας 1">
            <a:extLst>
              <a:ext uri="{FF2B5EF4-FFF2-40B4-BE49-F238E27FC236}">
                <a16:creationId xmlns:a16="http://schemas.microsoft.com/office/drawing/2014/main" xmlns="" id="{6830C7CA-C84C-43B1-9FFE-E77B5AE008BB}"/>
              </a:ext>
            </a:extLst>
          </p:cNvPr>
          <p:cNvGraphicFramePr>
            <a:graphicFrameLocks noGrp="1"/>
          </p:cNvGraphicFramePr>
          <p:nvPr>
            <p:extLst>
              <p:ext uri="{D42A27DB-BD31-4B8C-83A1-F6EECF244321}">
                <p14:modId xmlns:p14="http://schemas.microsoft.com/office/powerpoint/2010/main" xmlns="" val="993652088"/>
              </p:ext>
            </p:extLst>
          </p:nvPr>
        </p:nvGraphicFramePr>
        <p:xfrm>
          <a:off x="7150608" y="1257301"/>
          <a:ext cx="4566396" cy="4343398"/>
        </p:xfrm>
        <a:graphic>
          <a:graphicData uri="http://schemas.openxmlformats.org/drawingml/2006/table">
            <a:tbl>
              <a:tblPr firstRow="1" firstCol="1" bandRow="1">
                <a:tableStyleId>{5FD0F851-EC5A-4D38-B0AD-8093EC10F338}</a:tableStyleId>
              </a:tblPr>
              <a:tblGrid>
                <a:gridCol w="2490425">
                  <a:extLst>
                    <a:ext uri="{9D8B030D-6E8A-4147-A177-3AD203B41FA5}">
                      <a16:colId xmlns:a16="http://schemas.microsoft.com/office/drawing/2014/main" xmlns="" val="3726813941"/>
                    </a:ext>
                  </a:extLst>
                </a:gridCol>
                <a:gridCol w="2075971">
                  <a:extLst>
                    <a:ext uri="{9D8B030D-6E8A-4147-A177-3AD203B41FA5}">
                      <a16:colId xmlns:a16="http://schemas.microsoft.com/office/drawing/2014/main" xmlns="" val="3401243008"/>
                    </a:ext>
                  </a:extLst>
                </a:gridCol>
              </a:tblGrid>
              <a:tr h="872644">
                <a:tc>
                  <a:txBody>
                    <a:bodyPr/>
                    <a:lstStyle/>
                    <a:p>
                      <a:pPr marL="0" indent="0" algn="ctr"/>
                      <a:r>
                        <a:rPr lang="el-GR" sz="2200" dirty="0">
                          <a:effectLst/>
                          <a:latin typeface="Calibri" panose="020F0502020204030204" pitchFamily="34" charset="0"/>
                          <a:cs typeface="Calibri" panose="020F0502020204030204" pitchFamily="34" charset="0"/>
                        </a:rPr>
                        <a:t>Διάρκεια ανεργίας (μήνες)</a:t>
                      </a:r>
                      <a:endParaRPr lang="el-GR" sz="2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200" dirty="0">
                          <a:effectLst/>
                          <a:latin typeface="Calibri" panose="020F0502020204030204" pitchFamily="34" charset="0"/>
                          <a:cs typeface="Calibri" panose="020F0502020204030204" pitchFamily="34" charset="0"/>
                        </a:rPr>
                        <a:t>Αριθμός εγγεγραμμένων</a:t>
                      </a:r>
                      <a:endParaRPr lang="el-GR" sz="2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601823271"/>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49 - 60</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45.652</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2235358637"/>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61 - 72</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41.272</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659772904"/>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73 - 84</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28.598</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07137312"/>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85 - 96</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24.987</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4224976796"/>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97 - 108</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23.451</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800559836"/>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109 - 120</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19.972</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562583584"/>
                  </a:ext>
                </a:extLst>
              </a:tr>
              <a:tr h="495822">
                <a:tc>
                  <a:txBody>
                    <a:bodyPr/>
                    <a:lstStyle/>
                    <a:p>
                      <a:pPr indent="228600" algn="ctr"/>
                      <a:r>
                        <a:rPr lang="el-GR" sz="2200" b="0" dirty="0">
                          <a:effectLst/>
                          <a:latin typeface="Calibri" panose="020F0502020204030204" pitchFamily="34" charset="0"/>
                          <a:cs typeface="Calibri" panose="020F0502020204030204" pitchFamily="34" charset="0"/>
                        </a:rPr>
                        <a:t>&gt; 120</a:t>
                      </a:r>
                      <a:endParaRPr lang="el-GR" sz="2200" b="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92075" algn="ctr"/>
                      <a:r>
                        <a:rPr lang="el-GR" sz="2500" b="1" dirty="0">
                          <a:effectLst/>
                          <a:latin typeface="Calibri" panose="020F0502020204030204" pitchFamily="34" charset="0"/>
                          <a:cs typeface="Calibri" panose="020F0502020204030204" pitchFamily="34" charset="0"/>
                        </a:rPr>
                        <a:t>51.143</a:t>
                      </a:r>
                      <a:endParaRPr lang="el-GR" sz="25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1874971242"/>
                  </a:ext>
                </a:extLst>
              </a:tr>
            </a:tbl>
          </a:graphicData>
        </a:graphic>
      </p:graphicFrame>
      <p:sp>
        <p:nvSpPr>
          <p:cNvPr id="5" name="10 - TextBox">
            <a:extLst>
              <a:ext uri="{FF2B5EF4-FFF2-40B4-BE49-F238E27FC236}">
                <a16:creationId xmlns:a16="http://schemas.microsoft.com/office/drawing/2014/main" xmlns="" id="{06BCB64E-7B47-4265-9748-812746C0363A}"/>
              </a:ext>
            </a:extLst>
          </p:cNvPr>
          <p:cNvSpPr txBox="1"/>
          <p:nvPr/>
        </p:nvSpPr>
        <p:spPr>
          <a:xfrm>
            <a:off x="9926646" y="5718551"/>
            <a:ext cx="1790358"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1pPr>
            <a:lvl2pPr marL="0" marR="0" indent="1143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2pPr>
            <a:lvl3pPr marL="0" marR="0" indent="2286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3pPr>
            <a:lvl4pPr marL="0" marR="0" indent="3429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4pPr>
            <a:lvl5pPr marL="0" marR="0" indent="4572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5pPr>
            <a:lvl6pPr marL="0" marR="0" indent="5715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6pPr>
            <a:lvl7pPr marL="0" marR="0" indent="6858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7pPr>
            <a:lvl8pPr marL="0" marR="0" indent="8001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8pPr>
            <a:lvl9pPr marL="0" marR="0" indent="9144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9pPr>
          </a:lstStyle>
          <a:p>
            <a:pPr defTabSz="825500"/>
            <a:r>
              <a:rPr lang="el-GR" sz="1200" i="1" dirty="0">
                <a:latin typeface="Calibri" pitchFamily="34" charset="0"/>
                <a:cs typeface="Calibri" pitchFamily="34" charset="0"/>
              </a:rPr>
              <a:t>Πηγή:  Στοιχεία ΟΑΕΔ Δεκεμβρίου 2021</a:t>
            </a:r>
            <a:endParaRPr kumimoji="0" lang="el-GR" sz="1200" i="1" u="none" strike="noStrike" cap="none" spc="0" normalizeH="0" baseline="0" dirty="0">
              <a:ln>
                <a:noFill/>
              </a:ln>
              <a:solidFill>
                <a:srgbClr val="000000"/>
              </a:solidFill>
              <a:effectLst/>
              <a:uFillTx/>
              <a:latin typeface="Calibri" pitchFamily="34" charset="0"/>
              <a:cs typeface="Calibri" pitchFamily="34" charset="0"/>
              <a:sym typeface="Helvetica Light"/>
            </a:endParaRPr>
          </a:p>
        </p:txBody>
      </p:sp>
    </p:spTree>
    <p:extLst>
      <p:ext uri="{BB962C8B-B14F-4D97-AF65-F5344CB8AC3E}">
        <p14:creationId xmlns:p14="http://schemas.microsoft.com/office/powerpoint/2010/main" xmlns="" val="177423471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xmlns="" id="{EA851E9A-E2E5-4285-8441-C8612E4ED362}"/>
              </a:ext>
            </a:extLst>
          </p:cNvPr>
          <p:cNvSpPr>
            <a:spLocks noGrp="1"/>
          </p:cNvSpPr>
          <p:nvPr>
            <p:ph type="body" sz="quarter" idx="10"/>
          </p:nvPr>
        </p:nvSpPr>
        <p:spPr>
          <a:xfrm>
            <a:off x="914213" y="956603"/>
            <a:ext cx="10131323" cy="1153551"/>
          </a:xfrm>
        </p:spPr>
        <p:txBody>
          <a:bodyPr/>
          <a:lstStyle/>
          <a:p>
            <a:r>
              <a:rPr lang="el-GR" dirty="0">
                <a:effectLst>
                  <a:outerShdw blurRad="38100" dist="38100" dir="2700000" algn="tl">
                    <a:srgbClr val="000000">
                      <a:alpha val="43137"/>
                    </a:srgbClr>
                  </a:outerShdw>
                </a:effectLst>
              </a:rPr>
              <a:t>2.</a:t>
            </a:r>
            <a:r>
              <a:rPr lang="el-GR" dirty="0"/>
              <a:t> Φαινόμενα κατάχρησης: «Άνεργοι – ρετιρέ» με υψηλά εισοδήματα</a:t>
            </a:r>
          </a:p>
        </p:txBody>
      </p:sp>
      <p:sp>
        <p:nvSpPr>
          <p:cNvPr id="3" name="Θέση κειμένου 2">
            <a:extLst>
              <a:ext uri="{FF2B5EF4-FFF2-40B4-BE49-F238E27FC236}">
                <a16:creationId xmlns:a16="http://schemas.microsoft.com/office/drawing/2014/main" xmlns="" id="{E09F1659-C4D5-4836-A352-6CCF34FB598D}"/>
              </a:ext>
            </a:extLst>
          </p:cNvPr>
          <p:cNvSpPr>
            <a:spLocks noGrp="1"/>
          </p:cNvSpPr>
          <p:nvPr>
            <p:ph type="body" sz="quarter" idx="11"/>
          </p:nvPr>
        </p:nvSpPr>
        <p:spPr>
          <a:xfrm>
            <a:off x="901700" y="2272382"/>
            <a:ext cx="10306050" cy="4008071"/>
          </a:xfrm>
        </p:spPr>
        <p:txBody>
          <a:bodyPr/>
          <a:lstStyle/>
          <a:p>
            <a:pPr marL="342900" indent="-342900">
              <a:buClr>
                <a:srgbClr val="26BBE3"/>
              </a:buClr>
              <a:buSzPct val="150000"/>
              <a:buFont typeface="Arial" panose="020B0604020202020204" pitchFamily="34" charset="0"/>
              <a:buChar char="•"/>
            </a:pPr>
            <a:r>
              <a:rPr lang="el-GR" sz="2000" dirty="0"/>
              <a:t>Η </a:t>
            </a:r>
            <a:r>
              <a:rPr lang="el-GR" sz="2000" b="1" dirty="0"/>
              <a:t>ανεργία</a:t>
            </a:r>
            <a:r>
              <a:rPr lang="el-GR" sz="2000" dirty="0"/>
              <a:t> που καταγράφει η ΕΛΣΤΑΤ (βάσει των ευρωπαϊκών κανονισμών της </a:t>
            </a:r>
            <a:r>
              <a:rPr lang="en-US" sz="2000" dirty="0"/>
              <a:t>Eurostat</a:t>
            </a:r>
            <a:r>
              <a:rPr lang="el-GR" sz="2000" dirty="0"/>
              <a:t>) ακολουθεί τα τελευταία χρόνια </a:t>
            </a:r>
            <a:r>
              <a:rPr lang="el-GR" sz="2000" b="1" dirty="0"/>
              <a:t>φθίνουσα πορεία</a:t>
            </a:r>
            <a:r>
              <a:rPr lang="el-GR" sz="2000" dirty="0"/>
              <a:t> </a:t>
            </a:r>
          </a:p>
          <a:p>
            <a:pPr marL="360363">
              <a:buClr>
                <a:srgbClr val="26BBE3"/>
              </a:buClr>
              <a:buSzPct val="150000"/>
            </a:pPr>
            <a:r>
              <a:rPr lang="el-GR" sz="2000" dirty="0"/>
              <a:t>Αντίθετα, οι </a:t>
            </a:r>
            <a:r>
              <a:rPr lang="el-GR" sz="2000" b="1" dirty="0"/>
              <a:t>εγγεγραμμένοι </a:t>
            </a:r>
            <a:r>
              <a:rPr lang="el-GR" sz="2000" dirty="0"/>
              <a:t>στο μητρώο του ΟΑΕΔ </a:t>
            </a:r>
            <a:r>
              <a:rPr lang="el-GR" sz="2000" b="1" dirty="0"/>
              <a:t>παραμένουν σχεδόν σταθερά στο επίπεδο του 1 εκατομμυρίου</a:t>
            </a:r>
          </a:p>
          <a:p>
            <a:pPr marL="360363">
              <a:buClr>
                <a:srgbClr val="26BBE3"/>
              </a:buClr>
              <a:buSzPct val="150000"/>
            </a:pPr>
            <a:endParaRPr lang="el-GR" sz="500" b="1" dirty="0"/>
          </a:p>
          <a:p>
            <a:pPr marL="342900" indent="-342900">
              <a:buClr>
                <a:srgbClr val="26BBE3"/>
              </a:buClr>
              <a:buSzPct val="150000"/>
              <a:buFont typeface="Arial" panose="020B0604020202020204" pitchFamily="34" charset="0"/>
              <a:buChar char="•"/>
            </a:pPr>
            <a:r>
              <a:rPr lang="el-GR" sz="2000" dirty="0"/>
              <a:t>Σύμφωνα με τις έρευνες της ΕΛΣΤΑΤ, από το 2013 οι άνεργοι μειώθηκαν κατά περίπου 800.000</a:t>
            </a:r>
          </a:p>
          <a:p>
            <a:pPr marL="360363">
              <a:buClr>
                <a:srgbClr val="26BBE3"/>
              </a:buClr>
              <a:buSzPct val="150000"/>
            </a:pPr>
            <a:r>
              <a:rPr lang="el-GR" sz="2000" dirty="0"/>
              <a:t>Στο ίδιο διάστημα όμως οι εγγεγραμμένοι στον ΟΑΕΔ παρέμειναν σταθερά στο επίπεδο του </a:t>
            </a:r>
            <a:r>
              <a:rPr lang="el-GR" sz="2000" dirty="0">
                <a:solidFill>
                  <a:schemeClr val="tx1"/>
                </a:solidFill>
              </a:rPr>
              <a:t>1</a:t>
            </a:r>
            <a:r>
              <a:rPr lang="el-GR" sz="2000" dirty="0"/>
              <a:t>-1,1 εκατ. </a:t>
            </a:r>
          </a:p>
          <a:p>
            <a:pPr marL="360363">
              <a:buClr>
                <a:srgbClr val="26BBE3"/>
              </a:buClr>
              <a:buSzPct val="150000"/>
            </a:pPr>
            <a:r>
              <a:rPr lang="el-GR" sz="2000" dirty="0">
                <a:sym typeface="Wingdings" panose="05000000000000000000" pitchFamily="2" charset="2"/>
              </a:rPr>
              <a:t> </a:t>
            </a:r>
            <a:r>
              <a:rPr lang="el-GR" sz="2000" dirty="0"/>
              <a:t>Τον </a:t>
            </a:r>
            <a:r>
              <a:rPr lang="el-GR" sz="2000" b="1" u="sng" dirty="0"/>
              <a:t>Δεκέμβριο του 2021 </a:t>
            </a:r>
            <a:r>
              <a:rPr lang="el-GR" sz="2000" dirty="0"/>
              <a:t>οι εγγεγραμμένοι στο μητρώο του </a:t>
            </a:r>
            <a:r>
              <a:rPr lang="el-GR" sz="2000" b="1" dirty="0"/>
              <a:t>ΟΑΕΔ ήταν 1.100.099</a:t>
            </a:r>
            <a:r>
              <a:rPr lang="el-GR" sz="2000" dirty="0"/>
              <a:t>, ενώ τον ίδιο μήνα η </a:t>
            </a:r>
            <a:r>
              <a:rPr lang="el-GR" sz="2000" b="1" dirty="0"/>
              <a:t>ΕΛΣΤΑΤ κατέγραψε 596.067 ανέργους</a:t>
            </a:r>
            <a:endParaRPr lang="el-GR" sz="2000" dirty="0"/>
          </a:p>
          <a:p>
            <a:pPr marL="342900" indent="-342900">
              <a:buClr>
                <a:srgbClr val="26BBE3"/>
              </a:buClr>
              <a:buSzPct val="150000"/>
              <a:buFont typeface="Arial" panose="020B0604020202020204" pitchFamily="34" charset="0"/>
              <a:buChar char="•"/>
            </a:pPr>
            <a:endParaRPr lang="el-GR" sz="2000" dirty="0"/>
          </a:p>
        </p:txBody>
      </p:sp>
      <p:sp>
        <p:nvSpPr>
          <p:cNvPr id="4" name="Θέση αριθμού διαφάνειας 3">
            <a:extLst>
              <a:ext uri="{FF2B5EF4-FFF2-40B4-BE49-F238E27FC236}">
                <a16:creationId xmlns:a16="http://schemas.microsoft.com/office/drawing/2014/main" xmlns="" id="{9A9F52C3-CF1B-49FC-B887-F7780476BE1F}"/>
              </a:ext>
            </a:extLst>
          </p:cNvPr>
          <p:cNvSpPr>
            <a:spLocks noGrp="1"/>
          </p:cNvSpPr>
          <p:nvPr>
            <p:ph type="sldNum" sz="quarter" idx="2"/>
          </p:nvPr>
        </p:nvSpPr>
        <p:spPr/>
        <p:txBody>
          <a:bodyPr/>
          <a:lstStyle/>
          <a:p>
            <a:fld id="{86CB4B4D-7CA3-9044-876B-883B54F8677D}" type="slidenum">
              <a:rPr lang="el-GR" smtClean="0"/>
              <a:pPr/>
              <a:t>7</a:t>
            </a:fld>
            <a:endParaRPr lang="el-GR"/>
          </a:p>
        </p:txBody>
      </p:sp>
    </p:spTree>
    <p:extLst>
      <p:ext uri="{BB962C8B-B14F-4D97-AF65-F5344CB8AC3E}">
        <p14:creationId xmlns:p14="http://schemas.microsoft.com/office/powerpoint/2010/main" xmlns="" val="275797397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xmlns="" id="{BBFCC6E9-7744-4CD7-B970-8809C73FFCE8}"/>
              </a:ext>
            </a:extLst>
          </p:cNvPr>
          <p:cNvSpPr>
            <a:spLocks noGrp="1"/>
          </p:cNvSpPr>
          <p:nvPr>
            <p:ph type="sldNum" sz="quarter" idx="2"/>
          </p:nvPr>
        </p:nvSpPr>
        <p:spPr/>
        <p:txBody>
          <a:bodyPr/>
          <a:lstStyle/>
          <a:p>
            <a:fld id="{86CB4B4D-7CA3-9044-876B-883B54F8677D}" type="slidenum">
              <a:rPr lang="el-GR" smtClean="0"/>
              <a:pPr/>
              <a:t>8</a:t>
            </a:fld>
            <a:endParaRPr lang="el-GR"/>
          </a:p>
        </p:txBody>
      </p:sp>
      <p:sp>
        <p:nvSpPr>
          <p:cNvPr id="5" name="10 - TextBox">
            <a:extLst>
              <a:ext uri="{FF2B5EF4-FFF2-40B4-BE49-F238E27FC236}">
                <a16:creationId xmlns:a16="http://schemas.microsoft.com/office/drawing/2014/main" xmlns="" id="{2508EE3B-8DB4-424D-963A-76DC44391979}"/>
              </a:ext>
            </a:extLst>
          </p:cNvPr>
          <p:cNvSpPr txBox="1"/>
          <p:nvPr/>
        </p:nvSpPr>
        <p:spPr>
          <a:xfrm>
            <a:off x="9429999" y="6308631"/>
            <a:ext cx="977435" cy="2872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1pPr>
            <a:lvl2pPr marL="0" marR="0" indent="1143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2pPr>
            <a:lvl3pPr marL="0" marR="0" indent="2286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3pPr>
            <a:lvl4pPr marL="0" marR="0" indent="3429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4pPr>
            <a:lvl5pPr marL="0" marR="0" indent="4572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5pPr>
            <a:lvl6pPr marL="0" marR="0" indent="5715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6pPr>
            <a:lvl7pPr marL="0" marR="0" indent="6858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7pPr>
            <a:lvl8pPr marL="0" marR="0" indent="8001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8pPr>
            <a:lvl9pPr marL="0" marR="0" indent="9144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9pPr>
          </a:lstStyle>
          <a:p>
            <a:pPr defTabSz="825500"/>
            <a:r>
              <a:rPr lang="el-GR" sz="1200" i="1" dirty="0">
                <a:latin typeface="Calibri" pitchFamily="34" charset="0"/>
                <a:cs typeface="Calibri" pitchFamily="34" charset="0"/>
              </a:rPr>
              <a:t>Πηγή:  ΟΑΕΔ</a:t>
            </a:r>
            <a:endParaRPr kumimoji="0" lang="el-GR" sz="1200" i="1" u="none" strike="noStrike" cap="none" spc="0" normalizeH="0" baseline="0" dirty="0">
              <a:ln>
                <a:noFill/>
              </a:ln>
              <a:solidFill>
                <a:srgbClr val="000000"/>
              </a:solidFill>
              <a:effectLst/>
              <a:uFillTx/>
              <a:latin typeface="Calibri" pitchFamily="34" charset="0"/>
              <a:cs typeface="Calibri" pitchFamily="34" charset="0"/>
              <a:sym typeface="Helvetica Light"/>
            </a:endParaRPr>
          </a:p>
        </p:txBody>
      </p:sp>
      <p:sp>
        <p:nvSpPr>
          <p:cNvPr id="12" name="Θέση κειμένου 1">
            <a:extLst>
              <a:ext uri="{FF2B5EF4-FFF2-40B4-BE49-F238E27FC236}">
                <a16:creationId xmlns:a16="http://schemas.microsoft.com/office/drawing/2014/main" xmlns="" id="{D75484B5-4B12-4137-8C97-D64D97467328}"/>
              </a:ext>
            </a:extLst>
          </p:cNvPr>
          <p:cNvSpPr txBox="1">
            <a:spLocks/>
          </p:cNvSpPr>
          <p:nvPr/>
        </p:nvSpPr>
        <p:spPr>
          <a:xfrm>
            <a:off x="481516" y="491252"/>
            <a:ext cx="8772597" cy="1154694"/>
          </a:xfrm>
          <a:prstGeom prst="rect">
            <a:avLst/>
          </a:prstGeom>
        </p:spPr>
        <p:txBody>
          <a:bodyPr>
            <a:noAutofit/>
          </a:bodyPr>
          <a:lstStyle>
            <a:lvl1pPr marL="0" marR="0" indent="0" algn="l" defTabSz="412750" rtl="0" latinLnBrk="0">
              <a:lnSpc>
                <a:spcPct val="100000"/>
              </a:lnSpc>
              <a:spcBef>
                <a:spcPts val="2950"/>
              </a:spcBef>
              <a:spcAft>
                <a:spcPts val="0"/>
              </a:spcAft>
              <a:buClrTx/>
              <a:buSzPct val="75000"/>
              <a:buFontTx/>
              <a:buNone/>
              <a:tabLst/>
              <a:defRPr sz="3600" b="0" i="0" u="none" strike="noStrike" cap="none" spc="0" baseline="0">
                <a:ln>
                  <a:noFill/>
                </a:ln>
                <a:solidFill>
                  <a:srgbClr val="000000"/>
                </a:solidFill>
                <a:uFillTx/>
                <a:latin typeface="Roboto Medium" panose="02000000000000000000" pitchFamily="2" charset="0"/>
                <a:ea typeface="Roboto Medium" panose="02000000000000000000" pitchFamily="2" charset="0"/>
                <a:cs typeface="Roboto Medium" panose="02000000000000000000" pitchFamily="2" charset="0"/>
                <a:sym typeface="Helvetica Light"/>
              </a:defRPr>
            </a:lvl1pPr>
            <a:lvl2pPr marL="635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2pPr>
            <a:lvl3pPr marL="952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3pPr>
            <a:lvl4pPr marL="1270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4pPr>
            <a:lvl5pPr marL="1587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5pPr>
            <a:lvl6pPr marL="1905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6pPr>
            <a:lvl7pPr marL="2222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7pPr>
            <a:lvl8pPr marL="25400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8pPr>
            <a:lvl9pPr marL="2857500" marR="0" indent="-317500" algn="l" defTabSz="412750" rtl="0" latinLnBrk="0">
              <a:lnSpc>
                <a:spcPct val="100000"/>
              </a:lnSpc>
              <a:spcBef>
                <a:spcPts val="2950"/>
              </a:spcBef>
              <a:spcAft>
                <a:spcPts val="0"/>
              </a:spcAft>
              <a:buClrTx/>
              <a:buSzPct val="75000"/>
              <a:buFontTx/>
              <a:buChar char="•"/>
              <a:tabLst/>
              <a:defRPr sz="2600" b="0" i="0" u="none" strike="noStrike" cap="none" spc="0" baseline="0">
                <a:ln>
                  <a:noFill/>
                </a:ln>
                <a:solidFill>
                  <a:srgbClr val="000000"/>
                </a:solidFill>
                <a:uFillTx/>
                <a:latin typeface="+mn-lt"/>
                <a:ea typeface="+mn-ea"/>
                <a:cs typeface="+mn-cs"/>
                <a:sym typeface="Helvetica Light"/>
              </a:defRPr>
            </a:lvl9pPr>
          </a:lstStyle>
          <a:p>
            <a:pPr hangingPunct="1"/>
            <a:r>
              <a:rPr lang="el-GR" sz="2600" dirty="0"/>
              <a:t>Παρά τη μείωση της ανεργίας, οι εγγεγραμμένοι στο μητρώο του ΟΑΕΔ παραμένουν σχεδόν σταθερά στο επίπεδο του 1 εκατ.</a:t>
            </a:r>
          </a:p>
        </p:txBody>
      </p:sp>
      <p:graphicFrame>
        <p:nvGraphicFramePr>
          <p:cNvPr id="8" name="Γράφημα 7">
            <a:extLst>
              <a:ext uri="{FF2B5EF4-FFF2-40B4-BE49-F238E27FC236}">
                <a16:creationId xmlns:a16="http://schemas.microsoft.com/office/drawing/2014/main" xmlns="" id="{B266B6F1-3757-1B48-9710-4D4B01A92FD7}"/>
              </a:ext>
            </a:extLst>
          </p:cNvPr>
          <p:cNvGraphicFramePr/>
          <p:nvPr>
            <p:extLst>
              <p:ext uri="{D42A27DB-BD31-4B8C-83A1-F6EECF244321}">
                <p14:modId xmlns:p14="http://schemas.microsoft.com/office/powerpoint/2010/main" xmlns="" val="4065041045"/>
              </p:ext>
            </p:extLst>
          </p:nvPr>
        </p:nvGraphicFramePr>
        <p:xfrm>
          <a:off x="1616365" y="1754908"/>
          <a:ext cx="8772597" cy="44981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34965607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xmlns="" id="{BB384692-2468-4568-B5F9-D1CA299E1660}"/>
              </a:ext>
            </a:extLst>
          </p:cNvPr>
          <p:cNvSpPr>
            <a:spLocks noGrp="1"/>
          </p:cNvSpPr>
          <p:nvPr>
            <p:ph type="body" sz="quarter" idx="11"/>
          </p:nvPr>
        </p:nvSpPr>
        <p:spPr>
          <a:xfrm>
            <a:off x="719527" y="1064302"/>
            <a:ext cx="5561351" cy="5111646"/>
          </a:xfrm>
        </p:spPr>
        <p:txBody>
          <a:bodyPr/>
          <a:lstStyle/>
          <a:p>
            <a:pPr marL="342900" indent="-342900">
              <a:buClr>
                <a:srgbClr val="26BBE3"/>
              </a:buClr>
              <a:buSzPct val="150000"/>
              <a:buFont typeface="Arial" panose="020B0604020202020204" pitchFamily="34" charset="0"/>
              <a:buChar char="•"/>
            </a:pPr>
            <a:r>
              <a:rPr lang="el-GR" sz="2200" dirty="0"/>
              <a:t>Σχεδόν </a:t>
            </a:r>
            <a:r>
              <a:rPr lang="el-GR" sz="2200" b="1" dirty="0"/>
              <a:t>40.000</a:t>
            </a:r>
            <a:r>
              <a:rPr lang="el-GR" sz="2200" dirty="0"/>
              <a:t> άτομα είναι εγγεγραμμένα στο μητρώο του ΟΑΕΔ για περισσότερο από 1 χρόνο έχοντας </a:t>
            </a:r>
            <a:r>
              <a:rPr lang="el-GR" sz="2200" b="1" dirty="0"/>
              <a:t>ετήσιο εισόδημα άνω των 20.000 ευρώ</a:t>
            </a:r>
          </a:p>
          <a:p>
            <a:pPr marL="342900" indent="-342900">
              <a:buClr>
                <a:srgbClr val="26BBE3"/>
              </a:buClr>
              <a:buSzPct val="150000"/>
              <a:buFont typeface="Arial" panose="020B0604020202020204" pitchFamily="34" charset="0"/>
              <a:buChar char="•"/>
            </a:pPr>
            <a:r>
              <a:rPr lang="el-GR" sz="2200" dirty="0"/>
              <a:t>Από αυτούς, περισσότεροι από </a:t>
            </a:r>
            <a:r>
              <a:rPr lang="el-GR" sz="2200" b="1" dirty="0"/>
              <a:t>15.000</a:t>
            </a:r>
            <a:r>
              <a:rPr lang="el-GR" sz="2200" dirty="0"/>
              <a:t> είναι εγγεγραμμένοι για </a:t>
            </a:r>
            <a:r>
              <a:rPr lang="el-GR" sz="2200" b="1" dirty="0"/>
              <a:t>περισσότερα από 5 χρόνια</a:t>
            </a:r>
          </a:p>
          <a:p>
            <a:pPr marL="342900" indent="-342900">
              <a:buClr>
                <a:srgbClr val="26BBE3"/>
              </a:buClr>
              <a:buSzPct val="150000"/>
              <a:buFont typeface="Arial" panose="020B0604020202020204" pitchFamily="34" charset="0"/>
              <a:buChar char="•"/>
            </a:pPr>
            <a:r>
              <a:rPr lang="el-GR" sz="2200" dirty="0"/>
              <a:t> Έρευνα του ΟΑΕΔ αποκάλυψε περιπτώσεις ατόμων που </a:t>
            </a:r>
            <a:r>
              <a:rPr lang="el-GR" sz="2200" b="1" dirty="0"/>
              <a:t>παραμένουν μέχρι και… 20 χρόνια (2</a:t>
            </a:r>
            <a:r>
              <a:rPr lang="en-US" sz="2200" b="1" dirty="0"/>
              <a:t>4</a:t>
            </a:r>
            <a:r>
              <a:rPr lang="el-GR" sz="2200" b="1" dirty="0"/>
              <a:t>0 μήνες) εγγεγραμμένοι στο μητρώο</a:t>
            </a:r>
            <a:r>
              <a:rPr lang="el-GR" sz="2200" dirty="0"/>
              <a:t>, ενώ δηλώνουν εισοδήματα εκατοντάδων χιλιάδων ευρώ ετησίως και διαμένουν σε ακριβές περιοχές</a:t>
            </a:r>
          </a:p>
          <a:p>
            <a:endParaRPr lang="el-GR" dirty="0"/>
          </a:p>
        </p:txBody>
      </p:sp>
      <p:sp>
        <p:nvSpPr>
          <p:cNvPr id="5" name="Θέση αριθμού διαφάνειας 4">
            <a:extLst>
              <a:ext uri="{FF2B5EF4-FFF2-40B4-BE49-F238E27FC236}">
                <a16:creationId xmlns:a16="http://schemas.microsoft.com/office/drawing/2014/main" xmlns="" id="{4A9A7BDA-188E-4C4D-A24B-52321C9990A2}"/>
              </a:ext>
            </a:extLst>
          </p:cNvPr>
          <p:cNvSpPr>
            <a:spLocks noGrp="1"/>
          </p:cNvSpPr>
          <p:nvPr>
            <p:ph type="sldNum" sz="quarter" idx="2"/>
          </p:nvPr>
        </p:nvSpPr>
        <p:spPr/>
        <p:txBody>
          <a:bodyPr/>
          <a:lstStyle/>
          <a:p>
            <a:fld id="{86CB4B4D-7CA3-9044-876B-883B54F8677D}" type="slidenum">
              <a:rPr lang="el-GR" smtClean="0"/>
              <a:pPr/>
              <a:t>9</a:t>
            </a:fld>
            <a:endParaRPr lang="el-GR"/>
          </a:p>
        </p:txBody>
      </p:sp>
      <p:graphicFrame>
        <p:nvGraphicFramePr>
          <p:cNvPr id="6" name="Πίνακας 5">
            <a:extLst>
              <a:ext uri="{FF2B5EF4-FFF2-40B4-BE49-F238E27FC236}">
                <a16:creationId xmlns:a16="http://schemas.microsoft.com/office/drawing/2014/main" xmlns="" id="{9C40B856-29E6-4951-9C51-B8AE2773AEED}"/>
              </a:ext>
            </a:extLst>
          </p:cNvPr>
          <p:cNvGraphicFramePr>
            <a:graphicFrameLocks noGrp="1"/>
          </p:cNvGraphicFramePr>
          <p:nvPr>
            <p:extLst>
              <p:ext uri="{D42A27DB-BD31-4B8C-83A1-F6EECF244321}">
                <p14:modId xmlns:p14="http://schemas.microsoft.com/office/powerpoint/2010/main" xmlns="" val="4042492712"/>
              </p:ext>
            </p:extLst>
          </p:nvPr>
        </p:nvGraphicFramePr>
        <p:xfrm>
          <a:off x="6629400" y="1097557"/>
          <a:ext cx="5332373" cy="4662886"/>
        </p:xfrm>
        <a:graphic>
          <a:graphicData uri="http://schemas.openxmlformats.org/drawingml/2006/table">
            <a:tbl>
              <a:tblPr firstRow="1" firstCol="1" lastRow="1" bandRow="1">
                <a:tableStyleId>{5FD0F851-EC5A-4D38-B0AD-8093EC10F338}</a:tableStyleId>
              </a:tblPr>
              <a:tblGrid>
                <a:gridCol w="1983897">
                  <a:extLst>
                    <a:ext uri="{9D8B030D-6E8A-4147-A177-3AD203B41FA5}">
                      <a16:colId xmlns:a16="http://schemas.microsoft.com/office/drawing/2014/main" xmlns="" val="1271598149"/>
                    </a:ext>
                  </a:extLst>
                </a:gridCol>
                <a:gridCol w="1768961">
                  <a:extLst>
                    <a:ext uri="{9D8B030D-6E8A-4147-A177-3AD203B41FA5}">
                      <a16:colId xmlns:a16="http://schemas.microsoft.com/office/drawing/2014/main" xmlns="" val="741646167"/>
                    </a:ext>
                  </a:extLst>
                </a:gridCol>
                <a:gridCol w="1579515">
                  <a:extLst>
                    <a:ext uri="{9D8B030D-6E8A-4147-A177-3AD203B41FA5}">
                      <a16:colId xmlns:a16="http://schemas.microsoft.com/office/drawing/2014/main" xmlns="" val="3288638972"/>
                    </a:ext>
                  </a:extLst>
                </a:gridCol>
              </a:tblGrid>
              <a:tr h="1172276">
                <a:tc>
                  <a:txBody>
                    <a:bodyPr/>
                    <a:lstStyle/>
                    <a:p>
                      <a:pPr marL="0" indent="0" algn="ctr"/>
                      <a:r>
                        <a:rPr lang="el-GR" sz="2000" dirty="0">
                          <a:effectLst/>
                          <a:latin typeface="Calibri" panose="020F0502020204030204" pitchFamily="34" charset="0"/>
                          <a:cs typeface="Calibri" panose="020F0502020204030204" pitchFamily="34" charset="0"/>
                        </a:rPr>
                        <a:t>Διάρκεια ανεργίας (μήνες)</a:t>
                      </a: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Εισόδημα 20.001-30.000€</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Εισόδημα &gt;30.001€</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1982334738"/>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12 - 24</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7.655</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4.036</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1111358318"/>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25 - 36</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3.746</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1.989</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2292153903"/>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37 - 48</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2.777</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1.302</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4169641549"/>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49 - 60</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2.068</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1.014</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393502575"/>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61 - 72</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2.194</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953</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724422256"/>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73 - 84</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1.417</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687</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411351110"/>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85 - 96</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1.371</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620</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897071962"/>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97 - 108</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1.350</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600</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369747644"/>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109 - 120</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1.218</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516</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2135467030"/>
                  </a:ext>
                </a:extLst>
              </a:tr>
              <a:tr h="314009">
                <a:tc>
                  <a:txBody>
                    <a:bodyPr/>
                    <a:lstStyle/>
                    <a:p>
                      <a:pPr marL="0" indent="0" algn="ctr"/>
                      <a:r>
                        <a:rPr lang="el-GR" sz="2000" b="1" dirty="0">
                          <a:effectLst/>
                          <a:latin typeface="Calibri" panose="020F0502020204030204" pitchFamily="34" charset="0"/>
                          <a:cs typeface="Calibri" panose="020F0502020204030204" pitchFamily="34" charset="0"/>
                        </a:rPr>
                        <a:t>&gt; 120</a:t>
                      </a:r>
                      <a:endParaRPr lang="el-GR" sz="20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3.225</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000" dirty="0">
                          <a:effectLst/>
                          <a:latin typeface="Calibri" panose="020F0502020204030204" pitchFamily="34" charset="0"/>
                          <a:cs typeface="Calibri" panose="020F0502020204030204" pitchFamily="34" charset="0"/>
                        </a:rPr>
                        <a:t>1.232</a:t>
                      </a:r>
                      <a:endParaRPr lang="el-GR"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4069363375"/>
                  </a:ext>
                </a:extLst>
              </a:tr>
              <a:tr h="314009">
                <a:tc>
                  <a:txBody>
                    <a:bodyPr/>
                    <a:lstStyle/>
                    <a:p>
                      <a:pPr marL="0" indent="0" algn="ctr"/>
                      <a:r>
                        <a:rPr lang="el-GR" sz="2300" dirty="0">
                          <a:effectLst/>
                          <a:latin typeface="Calibri" panose="020F0502020204030204" pitchFamily="34" charset="0"/>
                          <a:cs typeface="Calibri" panose="020F0502020204030204" pitchFamily="34" charset="0"/>
                        </a:rPr>
                        <a:t> ΣΥΝΟΛΟ</a:t>
                      </a:r>
                      <a:endParaRPr lang="el-GR" sz="23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300" b="1" dirty="0">
                          <a:effectLst/>
                          <a:latin typeface="Calibri" panose="020F0502020204030204" pitchFamily="34" charset="0"/>
                          <a:cs typeface="Calibri" panose="020F0502020204030204" pitchFamily="34" charset="0"/>
                        </a:rPr>
                        <a:t>27.021</a:t>
                      </a:r>
                      <a:endParaRPr lang="el-GR" sz="23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indent="0" algn="ctr"/>
                      <a:r>
                        <a:rPr lang="el-GR" sz="2300" b="1" dirty="0">
                          <a:effectLst/>
                          <a:latin typeface="Calibri" panose="020F0502020204030204" pitchFamily="34" charset="0"/>
                          <a:cs typeface="Calibri" panose="020F0502020204030204" pitchFamily="34" charset="0"/>
                        </a:rPr>
                        <a:t>12.949</a:t>
                      </a:r>
                      <a:endParaRPr lang="el-GR" sz="23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xmlns="" val="2415259932"/>
                  </a:ext>
                </a:extLst>
              </a:tr>
            </a:tbl>
          </a:graphicData>
        </a:graphic>
      </p:graphicFrame>
      <p:sp>
        <p:nvSpPr>
          <p:cNvPr id="7" name="10 - TextBox">
            <a:extLst>
              <a:ext uri="{FF2B5EF4-FFF2-40B4-BE49-F238E27FC236}">
                <a16:creationId xmlns:a16="http://schemas.microsoft.com/office/drawing/2014/main" xmlns="" id="{F6D8FE59-6B3D-48F6-B1CD-5FE153ED32AC}"/>
              </a:ext>
            </a:extLst>
          </p:cNvPr>
          <p:cNvSpPr txBox="1"/>
          <p:nvPr/>
        </p:nvSpPr>
        <p:spPr>
          <a:xfrm>
            <a:off x="10272840" y="5855530"/>
            <a:ext cx="1688933"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1pPr>
            <a:lvl2pPr marL="0" marR="0" indent="1143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2pPr>
            <a:lvl3pPr marL="0" marR="0" indent="2286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3pPr>
            <a:lvl4pPr marL="0" marR="0" indent="3429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4pPr>
            <a:lvl5pPr marL="0" marR="0" indent="4572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5pPr>
            <a:lvl6pPr marL="0" marR="0" indent="5715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6pPr>
            <a:lvl7pPr marL="0" marR="0" indent="6858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7pPr>
            <a:lvl8pPr marL="0" marR="0" indent="8001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8pPr>
            <a:lvl9pPr marL="0" marR="0" indent="914400" algn="ctr" defTabSz="412750"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Helvetica Light"/>
              </a:defRPr>
            </a:lvl9pPr>
          </a:lstStyle>
          <a:p>
            <a:pPr defTabSz="825500"/>
            <a:r>
              <a:rPr lang="el-GR" sz="1200" i="1" dirty="0">
                <a:latin typeface="Calibri" pitchFamily="34" charset="0"/>
                <a:cs typeface="Calibri" pitchFamily="34" charset="0"/>
              </a:rPr>
              <a:t>Πηγή:  Στοιχεία ΟΑΕΔ, Δεκέμβριος 2021</a:t>
            </a:r>
            <a:endParaRPr kumimoji="0" lang="el-GR" sz="1200" i="1" u="none" strike="noStrike" cap="none" spc="0" normalizeH="0" baseline="0" dirty="0">
              <a:ln>
                <a:noFill/>
              </a:ln>
              <a:solidFill>
                <a:srgbClr val="000000"/>
              </a:solidFill>
              <a:effectLst/>
              <a:uFillTx/>
              <a:latin typeface="Calibri" pitchFamily="34" charset="0"/>
              <a:cs typeface="Calibri" pitchFamily="34" charset="0"/>
              <a:sym typeface="Helvetica Light"/>
            </a:endParaRPr>
          </a:p>
        </p:txBody>
      </p:sp>
    </p:spTree>
    <p:extLst>
      <p:ext uri="{BB962C8B-B14F-4D97-AF65-F5344CB8AC3E}">
        <p14:creationId xmlns:p14="http://schemas.microsoft.com/office/powerpoint/2010/main" xmlns="" val="3433967434"/>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1379</TotalTime>
  <Words>2566</Words>
  <Application>Microsoft Office PowerPoint</Application>
  <PresentationFormat>Προσαρμογή</PresentationFormat>
  <Paragraphs>239</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White</vt:lpstr>
      <vt:lpstr>«Δουλειές ξανά»</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268</cp:revision>
  <cp:lastPrinted>2022-03-10T06:59:25Z</cp:lastPrinted>
  <dcterms:modified xsi:type="dcterms:W3CDTF">2022-03-10T12:02:50Z</dcterms:modified>
</cp:coreProperties>
</file>